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71" r:id="rId2"/>
    <p:sldId id="272" r:id="rId3"/>
    <p:sldId id="273" r:id="rId4"/>
    <p:sldId id="274" r:id="rId5"/>
    <p:sldId id="275" r:id="rId6"/>
    <p:sldId id="276" r:id="rId7"/>
    <p:sldId id="277" r:id="rId8"/>
    <p:sldId id="282" r:id="rId9"/>
    <p:sldId id="283"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358" autoAdjust="0"/>
    <p:restoredTop sz="91562" autoAdjust="0"/>
  </p:normalViewPr>
  <p:slideViewPr>
    <p:cSldViewPr>
      <p:cViewPr varScale="1">
        <p:scale>
          <a:sx n="68" d="100"/>
          <a:sy n="68" d="100"/>
        </p:scale>
        <p:origin x="1620"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33"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79A9C1B-B0E4-433E-992E-395173A06372}" type="datetimeFigureOut">
              <a:rPr lang="en-GB" smtClean="0"/>
              <a:t>16/05/2020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468186C-7DFD-4E61-835C-4230330A9659}" type="slidenum">
              <a:rPr lang="en-GB" smtClean="0"/>
              <a:t>‹#›</a:t>
            </a:fld>
            <a:endParaRPr lang="en-GB"/>
          </a:p>
        </p:txBody>
      </p:sp>
    </p:spTree>
    <p:extLst>
      <p:ext uri="{BB962C8B-B14F-4D97-AF65-F5344CB8AC3E}">
        <p14:creationId xmlns:p14="http://schemas.microsoft.com/office/powerpoint/2010/main" val="15948227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FB8225A-4659-4F03-88F9-F17CF30D8627}"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4A5985-F9AA-4036-8335-36B9C4F94400}" type="slidenum">
              <a:rPr lang="en-GB" smtClean="0"/>
              <a:t>‹#›</a:t>
            </a:fld>
            <a:endParaRPr lang="en-GB"/>
          </a:p>
        </p:txBody>
      </p:sp>
    </p:spTree>
    <p:extLst>
      <p:ext uri="{BB962C8B-B14F-4D97-AF65-F5344CB8AC3E}">
        <p14:creationId xmlns:p14="http://schemas.microsoft.com/office/powerpoint/2010/main" val="8817707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FB8225A-4659-4F03-88F9-F17CF30D8627}"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4A5985-F9AA-4036-8335-36B9C4F94400}" type="slidenum">
              <a:rPr lang="en-GB" smtClean="0"/>
              <a:t>‹#›</a:t>
            </a:fld>
            <a:endParaRPr lang="en-GB"/>
          </a:p>
        </p:txBody>
      </p:sp>
    </p:spTree>
    <p:extLst>
      <p:ext uri="{BB962C8B-B14F-4D97-AF65-F5344CB8AC3E}">
        <p14:creationId xmlns:p14="http://schemas.microsoft.com/office/powerpoint/2010/main" val="569899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B8225A-4659-4F03-88F9-F17CF30D8627}"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4A5985-F9AA-4036-8335-36B9C4F94400}" type="slidenum">
              <a:rPr lang="en-GB" smtClean="0"/>
              <a:t>‹#›</a:t>
            </a:fld>
            <a:endParaRPr lang="en-GB"/>
          </a:p>
        </p:txBody>
      </p:sp>
    </p:spTree>
    <p:extLst>
      <p:ext uri="{BB962C8B-B14F-4D97-AF65-F5344CB8AC3E}">
        <p14:creationId xmlns:p14="http://schemas.microsoft.com/office/powerpoint/2010/main" val="3861148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FB8225A-4659-4F03-88F9-F17CF30D8627}"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4A5985-F9AA-4036-8335-36B9C4F94400}" type="slidenum">
              <a:rPr lang="en-GB" smtClean="0"/>
              <a:t>‹#›</a:t>
            </a:fld>
            <a:endParaRPr lang="en-GB"/>
          </a:p>
        </p:txBody>
      </p:sp>
    </p:spTree>
    <p:extLst>
      <p:ext uri="{BB962C8B-B14F-4D97-AF65-F5344CB8AC3E}">
        <p14:creationId xmlns:p14="http://schemas.microsoft.com/office/powerpoint/2010/main" val="22276241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FB8225A-4659-4F03-88F9-F17CF30D8627}" type="datetimeFigureOut">
              <a:rPr lang="en-GB" smtClean="0"/>
              <a:t>16/05/2020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44A5985-F9AA-4036-8335-36B9C4F94400}" type="slidenum">
              <a:rPr lang="en-GB" smtClean="0"/>
              <a:t>‹#›</a:t>
            </a:fld>
            <a:endParaRPr lang="en-GB"/>
          </a:p>
        </p:txBody>
      </p:sp>
    </p:spTree>
    <p:extLst>
      <p:ext uri="{BB962C8B-B14F-4D97-AF65-F5344CB8AC3E}">
        <p14:creationId xmlns:p14="http://schemas.microsoft.com/office/powerpoint/2010/main" val="23518355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FB8225A-4659-4F03-88F9-F17CF30D8627}" type="datetimeFigureOut">
              <a:rPr lang="en-GB" smtClean="0"/>
              <a:t>16/05/2020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44A5985-F9AA-4036-8335-36B9C4F94400}" type="slidenum">
              <a:rPr lang="en-GB" smtClean="0"/>
              <a:t>‹#›</a:t>
            </a:fld>
            <a:endParaRPr lang="en-GB"/>
          </a:p>
        </p:txBody>
      </p:sp>
    </p:spTree>
    <p:extLst>
      <p:ext uri="{BB962C8B-B14F-4D97-AF65-F5344CB8AC3E}">
        <p14:creationId xmlns:p14="http://schemas.microsoft.com/office/powerpoint/2010/main" val="36551987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B8225A-4659-4F03-88F9-F17CF30D8627}" type="datetimeFigureOut">
              <a:rPr lang="en-GB" smtClean="0"/>
              <a:t>16/05/2020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44A5985-F9AA-4036-8335-36B9C4F94400}" type="slidenum">
              <a:rPr lang="en-GB" smtClean="0"/>
              <a:t>‹#›</a:t>
            </a:fld>
            <a:endParaRPr lang="en-GB"/>
          </a:p>
        </p:txBody>
      </p:sp>
    </p:spTree>
    <p:extLst>
      <p:ext uri="{BB962C8B-B14F-4D97-AF65-F5344CB8AC3E}">
        <p14:creationId xmlns:p14="http://schemas.microsoft.com/office/powerpoint/2010/main" val="42326250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FB8225A-4659-4F03-88F9-F17CF30D8627}"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4A5985-F9AA-4036-8335-36B9C4F94400}" type="slidenum">
              <a:rPr lang="en-GB" smtClean="0"/>
              <a:t>‹#›</a:t>
            </a:fld>
            <a:endParaRPr lang="en-GB"/>
          </a:p>
        </p:txBody>
      </p:sp>
    </p:spTree>
    <p:extLst>
      <p:ext uri="{BB962C8B-B14F-4D97-AF65-F5344CB8AC3E}">
        <p14:creationId xmlns:p14="http://schemas.microsoft.com/office/powerpoint/2010/main" val="4732049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FB8225A-4659-4F03-88F9-F17CF30D8627}"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4A5985-F9AA-4036-8335-36B9C4F94400}" type="slidenum">
              <a:rPr lang="en-GB" smtClean="0"/>
              <a:t>‹#›</a:t>
            </a:fld>
            <a:endParaRPr lang="en-GB"/>
          </a:p>
        </p:txBody>
      </p:sp>
    </p:spTree>
    <p:extLst>
      <p:ext uri="{BB962C8B-B14F-4D97-AF65-F5344CB8AC3E}">
        <p14:creationId xmlns:p14="http://schemas.microsoft.com/office/powerpoint/2010/main" val="36598655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FB8225A-4659-4F03-88F9-F17CF30D8627}"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4A5985-F9AA-4036-8335-36B9C4F94400}" type="slidenum">
              <a:rPr lang="en-GB" smtClean="0"/>
              <a:t>‹#›</a:t>
            </a:fld>
            <a:endParaRPr lang="en-GB"/>
          </a:p>
        </p:txBody>
      </p:sp>
    </p:spTree>
    <p:extLst>
      <p:ext uri="{BB962C8B-B14F-4D97-AF65-F5344CB8AC3E}">
        <p14:creationId xmlns:p14="http://schemas.microsoft.com/office/powerpoint/2010/main" val="3936902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FB8225A-4659-4F03-88F9-F17CF30D8627}"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4A5985-F9AA-4036-8335-36B9C4F94400}" type="slidenum">
              <a:rPr lang="en-GB" smtClean="0"/>
              <a:t>‹#›</a:t>
            </a:fld>
            <a:endParaRPr lang="en-GB"/>
          </a:p>
        </p:txBody>
      </p:sp>
    </p:spTree>
    <p:extLst>
      <p:ext uri="{BB962C8B-B14F-4D97-AF65-F5344CB8AC3E}">
        <p14:creationId xmlns:p14="http://schemas.microsoft.com/office/powerpoint/2010/main" val="15831747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245225"/>
            <a:ext cx="2133600" cy="476250"/>
          </a:xfrm>
        </p:spPr>
        <p:txBody>
          <a:bodyPr/>
          <a:lstStyle>
            <a:lvl1pPr>
              <a:defRPr/>
            </a:lvl1pPr>
          </a:lstStyle>
          <a:p>
            <a:endParaRPr lang="en-US" altLang="en-US"/>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endParaRPr lang="en-US" altLang="en-US"/>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3613F370-B59E-4773-B75D-D86BBF819651}" type="slidenum">
              <a:rPr lang="en-US" altLang="en-US"/>
              <a:pPr/>
              <a:t>‹#›</a:t>
            </a:fld>
            <a:endParaRPr lang="en-US" altLang="en-US"/>
          </a:p>
        </p:txBody>
      </p:sp>
    </p:spTree>
    <p:extLst>
      <p:ext uri="{BB962C8B-B14F-4D97-AF65-F5344CB8AC3E}">
        <p14:creationId xmlns:p14="http://schemas.microsoft.com/office/powerpoint/2010/main" val="41018790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B8225A-4659-4F03-88F9-F17CF30D8627}" type="datetimeFigureOut">
              <a:rPr lang="en-GB" smtClean="0"/>
              <a:t>16/05/2020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4A5985-F9AA-4036-8335-36B9C4F94400}" type="slidenum">
              <a:rPr lang="en-GB" smtClean="0"/>
              <a:t>‹#›</a:t>
            </a:fld>
            <a:endParaRPr lang="en-GB"/>
          </a:p>
        </p:txBody>
      </p:sp>
    </p:spTree>
    <p:extLst>
      <p:ext uri="{BB962C8B-B14F-4D97-AF65-F5344CB8AC3E}">
        <p14:creationId xmlns:p14="http://schemas.microsoft.com/office/powerpoint/2010/main" val="383391950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smtClean="0"/>
              <a:t>WALT analyse </a:t>
            </a:r>
            <a:r>
              <a:rPr lang="en-GB" b="1" u="sng" dirty="0"/>
              <a:t>newspaper articles</a:t>
            </a:r>
          </a:p>
        </p:txBody>
      </p:sp>
      <p:sp>
        <p:nvSpPr>
          <p:cNvPr id="3" name="Content Placeholder 2"/>
          <p:cNvSpPr>
            <a:spLocks noGrp="1"/>
          </p:cNvSpPr>
          <p:nvPr>
            <p:ph idx="1"/>
          </p:nvPr>
        </p:nvSpPr>
        <p:spPr/>
        <p:txBody>
          <a:bodyPr/>
          <a:lstStyle/>
          <a:p>
            <a:r>
              <a:rPr lang="en-GB" dirty="0"/>
              <a:t>Steps to Success</a:t>
            </a:r>
          </a:p>
          <a:p>
            <a:r>
              <a:rPr lang="en-GB" dirty="0"/>
              <a:t>I can…</a:t>
            </a:r>
          </a:p>
          <a:p>
            <a:pPr marL="971550" lvl="1" indent="-514350">
              <a:buFont typeface="+mj-lt"/>
              <a:buAutoNum type="arabicPeriod"/>
            </a:pPr>
            <a:r>
              <a:rPr lang="en-GB" dirty="0"/>
              <a:t>Identify the key parts of a newspaper articles (e.g. Layout and structure)</a:t>
            </a:r>
          </a:p>
          <a:p>
            <a:pPr marL="971550" lvl="1" indent="-514350">
              <a:buFont typeface="+mj-lt"/>
              <a:buAutoNum type="arabicPeriod"/>
            </a:pPr>
            <a:r>
              <a:rPr lang="en-GB" dirty="0"/>
              <a:t>Identify language features (e.g. tense, punctuation and strategies)</a:t>
            </a:r>
          </a:p>
          <a:p>
            <a:pPr marL="457200" lvl="1" indent="0">
              <a:buNone/>
            </a:pPr>
            <a:r>
              <a:rPr lang="en-GB" dirty="0"/>
              <a:t>C.  Explore the use of grammar.</a:t>
            </a:r>
          </a:p>
        </p:txBody>
      </p:sp>
    </p:spTree>
    <p:extLst>
      <p:ext uri="{BB962C8B-B14F-4D97-AF65-F5344CB8AC3E}">
        <p14:creationId xmlns:p14="http://schemas.microsoft.com/office/powerpoint/2010/main" val="6075503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a:t>Using your newspapers, talk to your partner about these questions:</a:t>
            </a:r>
          </a:p>
        </p:txBody>
      </p:sp>
      <p:sp>
        <p:nvSpPr>
          <p:cNvPr id="3" name="Content Placeholder 2"/>
          <p:cNvSpPr>
            <a:spLocks noGrp="1"/>
          </p:cNvSpPr>
          <p:nvPr>
            <p:ph idx="1"/>
          </p:nvPr>
        </p:nvSpPr>
        <p:spPr>
          <a:xfrm>
            <a:off x="467544" y="2060848"/>
            <a:ext cx="8229600" cy="4525963"/>
          </a:xfrm>
        </p:spPr>
        <p:txBody>
          <a:bodyPr/>
          <a:lstStyle/>
          <a:p>
            <a:r>
              <a:rPr lang="en-GB" dirty="0"/>
              <a:t>What is the purpose of a newspaper?</a:t>
            </a:r>
          </a:p>
          <a:p>
            <a:r>
              <a:rPr lang="en-GB" dirty="0"/>
              <a:t>How is a newspaper set out?</a:t>
            </a:r>
          </a:p>
          <a:p>
            <a:r>
              <a:rPr lang="en-GB" dirty="0"/>
              <a:t>What is the structure? (paragraphs?)</a:t>
            </a:r>
          </a:p>
          <a:p>
            <a:r>
              <a:rPr lang="en-GB" dirty="0"/>
              <a:t>What questions is it answering?</a:t>
            </a:r>
          </a:p>
          <a:p>
            <a:endParaRPr lang="en-GB" dirty="0"/>
          </a:p>
          <a:p>
            <a:r>
              <a:rPr lang="en-GB" dirty="0"/>
              <a:t>What punctuation can you see?</a:t>
            </a:r>
          </a:p>
          <a:p>
            <a:r>
              <a:rPr lang="en-GB" dirty="0"/>
              <a:t>Is there anything else you have noticed?</a:t>
            </a:r>
          </a:p>
          <a:p>
            <a:endParaRPr lang="en-GB" dirty="0"/>
          </a:p>
        </p:txBody>
      </p:sp>
    </p:spTree>
    <p:extLst>
      <p:ext uri="{BB962C8B-B14F-4D97-AF65-F5344CB8AC3E}">
        <p14:creationId xmlns:p14="http://schemas.microsoft.com/office/powerpoint/2010/main" val="231190288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98064" y="0"/>
            <a:ext cx="3545936" cy="1426170"/>
          </a:xfrm>
        </p:spPr>
        <p:txBody>
          <a:bodyPr>
            <a:normAutofit fontScale="90000"/>
          </a:bodyPr>
          <a:lstStyle/>
          <a:p>
            <a:r>
              <a:rPr lang="en-GB" b="1" u="sng" dirty="0"/>
              <a:t>Layout of a newspaper</a:t>
            </a:r>
          </a:p>
        </p:txBody>
      </p:sp>
      <p:pic>
        <p:nvPicPr>
          <p:cNvPr id="1026" name="Picture 2" descr="http://archive.badsey.net/sites/default/files/archive_images/25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538"/>
            <a:ext cx="5598064"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Oval 3"/>
          <p:cNvSpPr/>
          <p:nvPr/>
        </p:nvSpPr>
        <p:spPr>
          <a:xfrm>
            <a:off x="1691680" y="2655913"/>
            <a:ext cx="1368152" cy="699542"/>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0" y="2708920"/>
            <a:ext cx="1872208" cy="4128542"/>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1872208" y="2708920"/>
            <a:ext cx="1907704" cy="4128542"/>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775382" y="2708920"/>
            <a:ext cx="1907704" cy="4128542"/>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itle 1"/>
          <p:cNvSpPr txBox="1">
            <a:spLocks/>
          </p:cNvSpPr>
          <p:nvPr/>
        </p:nvSpPr>
        <p:spPr>
          <a:xfrm>
            <a:off x="5751360" y="3347021"/>
            <a:ext cx="3545936" cy="142617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Columns</a:t>
            </a:r>
          </a:p>
        </p:txBody>
      </p:sp>
      <p:sp>
        <p:nvSpPr>
          <p:cNvPr id="10" name="Title 1"/>
          <p:cNvSpPr txBox="1">
            <a:spLocks/>
          </p:cNvSpPr>
          <p:nvPr/>
        </p:nvSpPr>
        <p:spPr>
          <a:xfrm>
            <a:off x="5616320" y="3259486"/>
            <a:ext cx="3545936" cy="2038646"/>
          </a:xfrm>
          <a:prstGeom prst="rect">
            <a:avLst/>
          </a:prstGeom>
        </p:spPr>
        <p:txBody>
          <a:bodyPr vert="horz" lIns="91440" tIns="45720" rIns="91440" bIns="45720" rtlCol="0" anchor="ctr">
            <a:normAutofit fontScale="97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Who has written it (the journalist)</a:t>
            </a:r>
          </a:p>
        </p:txBody>
      </p:sp>
      <p:sp>
        <p:nvSpPr>
          <p:cNvPr id="11" name="Rectangle 10"/>
          <p:cNvSpPr/>
          <p:nvPr/>
        </p:nvSpPr>
        <p:spPr>
          <a:xfrm>
            <a:off x="0" y="0"/>
            <a:ext cx="5436096" cy="270892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itle 1"/>
          <p:cNvSpPr txBox="1">
            <a:spLocks/>
          </p:cNvSpPr>
          <p:nvPr/>
        </p:nvSpPr>
        <p:spPr>
          <a:xfrm>
            <a:off x="5652120" y="3334570"/>
            <a:ext cx="3545936" cy="203864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Headline</a:t>
            </a:r>
          </a:p>
        </p:txBody>
      </p:sp>
      <p:sp>
        <p:nvSpPr>
          <p:cNvPr id="13" name="Rectangle 12"/>
          <p:cNvSpPr/>
          <p:nvPr/>
        </p:nvSpPr>
        <p:spPr>
          <a:xfrm>
            <a:off x="3718030" y="5877272"/>
            <a:ext cx="1968065" cy="980728"/>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itle 1"/>
          <p:cNvSpPr txBox="1">
            <a:spLocks/>
          </p:cNvSpPr>
          <p:nvPr/>
        </p:nvSpPr>
        <p:spPr>
          <a:xfrm>
            <a:off x="5652120" y="3328245"/>
            <a:ext cx="3545936" cy="203864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Contact information</a:t>
            </a:r>
          </a:p>
        </p:txBody>
      </p:sp>
    </p:spTree>
    <p:extLst>
      <p:ext uri="{BB962C8B-B14F-4D97-AF65-F5344CB8AC3E}">
        <p14:creationId xmlns:p14="http://schemas.microsoft.com/office/powerpoint/2010/main" val="3190828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1" nodeType="clickEffect">
                                  <p:stCondLst>
                                    <p:cond delay="0"/>
                                  </p:stCondLst>
                                  <p:childTnLst>
                                    <p:set>
                                      <p:cBhvr>
                                        <p:cTn id="18" dur="1" fill="hold">
                                          <p:stCondLst>
                                            <p:cond delay="0"/>
                                          </p:stCondLst>
                                        </p:cTn>
                                        <p:tgtEl>
                                          <p:spTgt spid="5"/>
                                        </p:tgtEl>
                                        <p:attrNameLst>
                                          <p:attrName>style.visibility</p:attrName>
                                        </p:attrNameLst>
                                      </p:cBhvr>
                                      <p:to>
                                        <p:strVal val="hidden"/>
                                      </p:to>
                                    </p:set>
                                  </p:childTnLst>
                                </p:cTn>
                              </p:par>
                              <p:par>
                                <p:cTn id="19" presetID="1" presetClass="exit" presetSubtype="0" fill="hold" grpId="1" nodeType="withEffect">
                                  <p:stCondLst>
                                    <p:cond delay="0"/>
                                  </p:stCondLst>
                                  <p:childTnLst>
                                    <p:set>
                                      <p:cBhvr>
                                        <p:cTn id="20" dur="1" fill="hold">
                                          <p:stCondLst>
                                            <p:cond delay="0"/>
                                          </p:stCondLst>
                                        </p:cTn>
                                        <p:tgtEl>
                                          <p:spTgt spid="7"/>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8"/>
                                        </p:tgtEl>
                                        <p:attrNameLst>
                                          <p:attrName>style.visibility</p:attrName>
                                        </p:attrNameLst>
                                      </p:cBhvr>
                                      <p:to>
                                        <p:strVal val="hidden"/>
                                      </p:to>
                                    </p:set>
                                  </p:childTnLst>
                                </p:cTn>
                              </p:par>
                              <p:par>
                                <p:cTn id="23" presetID="1" presetClass="exit" presetSubtype="0" fill="hold" grpId="2" nodeType="withEffect">
                                  <p:stCondLst>
                                    <p:cond delay="0"/>
                                  </p:stCondLst>
                                  <p:childTnLst>
                                    <p:set>
                                      <p:cBhvr>
                                        <p:cTn id="24" dur="1" fill="hold">
                                          <p:stCondLst>
                                            <p:cond delay="0"/>
                                          </p:stCondLst>
                                        </p:cTn>
                                        <p:tgtEl>
                                          <p:spTgt spid="9"/>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xit" presetSubtype="0" fill="hold" grpId="1" nodeType="clickEffect">
                                  <p:stCondLst>
                                    <p:cond delay="0"/>
                                  </p:stCondLst>
                                  <p:childTnLst>
                                    <p:set>
                                      <p:cBhvr>
                                        <p:cTn id="36" dur="1" fill="hold">
                                          <p:stCondLst>
                                            <p:cond delay="0"/>
                                          </p:stCondLst>
                                        </p:cTn>
                                        <p:tgtEl>
                                          <p:spTgt spid="12"/>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1" presetClass="exit" presetSubtype="0" fill="hold" grpId="1" nodeType="clickEffect">
                                  <p:stCondLst>
                                    <p:cond delay="0"/>
                                  </p:stCondLst>
                                  <p:childTnLst>
                                    <p:set>
                                      <p:cBhvr>
                                        <p:cTn id="40" dur="1" fill="hold">
                                          <p:stCondLst>
                                            <p:cond delay="0"/>
                                          </p:stCondLst>
                                        </p:cTn>
                                        <p:tgtEl>
                                          <p:spTgt spid="11"/>
                                        </p:tgtEl>
                                        <p:attrNameLst>
                                          <p:attrName>style.visibility</p:attrName>
                                        </p:attrNameLst>
                                      </p:cBhvr>
                                      <p:to>
                                        <p:strVal val="hidden"/>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4"/>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xit" presetSubtype="0" fill="hold" grpId="1" nodeType="clickEffect">
                                  <p:stCondLst>
                                    <p:cond delay="0"/>
                                  </p:stCondLst>
                                  <p:childTnLst>
                                    <p:set>
                                      <p:cBhvr>
                                        <p:cTn id="52" dur="1" fill="hold">
                                          <p:stCondLst>
                                            <p:cond delay="0"/>
                                          </p:stCondLst>
                                        </p:cTn>
                                        <p:tgtEl>
                                          <p:spTgt spid="10"/>
                                        </p:tgtEl>
                                        <p:attrNameLst>
                                          <p:attrName>style.visibility</p:attrName>
                                        </p:attrNameLst>
                                      </p:cBhvr>
                                      <p:to>
                                        <p:strVal val="hidden"/>
                                      </p:to>
                                    </p:set>
                                  </p:childTnLst>
                                </p:cTn>
                              </p:par>
                              <p:par>
                                <p:cTn id="53" presetID="1" presetClass="exit" presetSubtype="0" fill="hold" grpId="1" nodeType="withEffect">
                                  <p:stCondLst>
                                    <p:cond delay="0"/>
                                  </p:stCondLst>
                                  <p:childTnLst>
                                    <p:set>
                                      <p:cBhvr>
                                        <p:cTn id="54" dur="1" fill="hold">
                                          <p:stCondLst>
                                            <p:cond delay="0"/>
                                          </p:stCondLst>
                                        </p:cTn>
                                        <p:tgtEl>
                                          <p:spTgt spid="4"/>
                                        </p:tgtEl>
                                        <p:attrNameLst>
                                          <p:attrName>style.visibility</p:attrName>
                                        </p:attrNameLst>
                                      </p:cBhvr>
                                      <p:to>
                                        <p:strVal val="hidden"/>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3"/>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14"/>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xit" presetSubtype="0" fill="hold" grpId="1" nodeType="clickEffect">
                                  <p:stCondLst>
                                    <p:cond delay="0"/>
                                  </p:stCondLst>
                                  <p:childTnLst>
                                    <p:set>
                                      <p:cBhvr>
                                        <p:cTn id="66" dur="1" fill="hold">
                                          <p:stCondLst>
                                            <p:cond delay="0"/>
                                          </p:stCondLst>
                                        </p:cTn>
                                        <p:tgtEl>
                                          <p:spTgt spid="14"/>
                                        </p:tgtEl>
                                        <p:attrNameLst>
                                          <p:attrName>style.visibility</p:attrName>
                                        </p:attrNameLst>
                                      </p:cBhvr>
                                      <p:to>
                                        <p:strVal val="hidden"/>
                                      </p:to>
                                    </p:set>
                                  </p:childTnLst>
                                </p:cTn>
                              </p:par>
                              <p:par>
                                <p:cTn id="67" presetID="1" presetClass="exit" presetSubtype="0" fill="hold" grpId="1" nodeType="withEffect">
                                  <p:stCondLst>
                                    <p:cond delay="0"/>
                                  </p:stCondLst>
                                  <p:childTnLst>
                                    <p:set>
                                      <p:cBhvr>
                                        <p:cTn id="68" dur="1" fill="hold">
                                          <p:stCondLst>
                                            <p:cond delay="0"/>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7" grpId="0" animBg="1"/>
      <p:bldP spid="7" grpId="1" animBg="1"/>
      <p:bldP spid="8" grpId="0" animBg="1"/>
      <p:bldP spid="8" grpId="1" animBg="1"/>
      <p:bldP spid="9" grpId="0"/>
      <p:bldP spid="9" grpId="2"/>
      <p:bldP spid="10" grpId="0"/>
      <p:bldP spid="10" grpId="1"/>
      <p:bldP spid="11" grpId="0" animBg="1"/>
      <p:bldP spid="11" grpId="1" animBg="1"/>
      <p:bldP spid="12" grpId="0"/>
      <p:bldP spid="12" grpId="1"/>
      <p:bldP spid="13" grpId="0" animBg="1"/>
      <p:bldP spid="13" grpId="1" animBg="1"/>
      <p:bldP spid="14" grpId="0"/>
      <p:bldP spid="14"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48394"/>
            <a:ext cx="3250704" cy="1143000"/>
          </a:xfrm>
        </p:spPr>
        <p:txBody>
          <a:bodyPr/>
          <a:lstStyle/>
          <a:p>
            <a:r>
              <a:rPr lang="en-GB" b="1" u="sng" dirty="0"/>
              <a:t>Headlines</a:t>
            </a:r>
          </a:p>
        </p:txBody>
      </p:sp>
      <p:pic>
        <p:nvPicPr>
          <p:cNvPr id="4" name="Picture 2" descr="http://archive.badsey.net/sites/default/files/archive_images/2587.jpg"/>
          <p:cNvPicPr>
            <a:picLocks noChangeAspect="1" noChangeArrowheads="1"/>
          </p:cNvPicPr>
          <p:nvPr/>
        </p:nvPicPr>
        <p:blipFill rotWithShape="1">
          <a:blip r:embed="rId2">
            <a:extLst>
              <a:ext uri="{28A0092B-C50C-407E-A947-70E740481C1C}">
                <a14:useLocalDpi xmlns:a14="http://schemas.microsoft.com/office/drawing/2010/main" val="0"/>
              </a:ext>
            </a:extLst>
          </a:blip>
          <a:srcRect b="59423"/>
          <a:stretch/>
        </p:blipFill>
        <p:spPr bwMode="auto">
          <a:xfrm>
            <a:off x="3707904" y="0"/>
            <a:ext cx="5598064" cy="278278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251520" y="1436340"/>
            <a:ext cx="3177158" cy="1656184"/>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571500" indent="-571500" algn="l">
              <a:buFont typeface="Arial" panose="020B0604020202020204" pitchFamily="34" charset="0"/>
              <a:buChar char="•"/>
            </a:pPr>
            <a:r>
              <a:rPr lang="en-GB" sz="3600" dirty="0"/>
              <a:t>Short and to the point</a:t>
            </a:r>
          </a:p>
        </p:txBody>
      </p:sp>
      <p:sp>
        <p:nvSpPr>
          <p:cNvPr id="7" name="Title 1"/>
          <p:cNvSpPr txBox="1">
            <a:spLocks/>
          </p:cNvSpPr>
          <p:nvPr/>
        </p:nvSpPr>
        <p:spPr>
          <a:xfrm>
            <a:off x="279376" y="3064296"/>
            <a:ext cx="3177158" cy="72008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571500" indent="-571500" algn="l">
              <a:buFont typeface="Arial" panose="020B0604020202020204" pitchFamily="34" charset="0"/>
              <a:buChar char="•"/>
            </a:pPr>
            <a:r>
              <a:rPr lang="en-GB" sz="3600" dirty="0"/>
              <a:t>Catchy</a:t>
            </a:r>
          </a:p>
        </p:txBody>
      </p:sp>
      <p:sp>
        <p:nvSpPr>
          <p:cNvPr id="8" name="Title 1"/>
          <p:cNvSpPr txBox="1">
            <a:spLocks/>
          </p:cNvSpPr>
          <p:nvPr/>
        </p:nvSpPr>
        <p:spPr>
          <a:xfrm>
            <a:off x="281708" y="3888010"/>
            <a:ext cx="5154388" cy="72008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571500" indent="-571500" algn="l">
              <a:buFont typeface="Arial" panose="020B0604020202020204" pitchFamily="34" charset="0"/>
              <a:buChar char="•"/>
            </a:pPr>
            <a:r>
              <a:rPr lang="en-GB" sz="3600" dirty="0"/>
              <a:t>Can be an alliteration</a:t>
            </a:r>
          </a:p>
        </p:txBody>
      </p:sp>
      <p:sp>
        <p:nvSpPr>
          <p:cNvPr id="9" name="Title 1"/>
          <p:cNvSpPr txBox="1">
            <a:spLocks/>
          </p:cNvSpPr>
          <p:nvPr/>
        </p:nvSpPr>
        <p:spPr>
          <a:xfrm>
            <a:off x="256134" y="4803104"/>
            <a:ext cx="5154388" cy="72008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571500" indent="-571500" algn="l">
              <a:buFont typeface="Arial" panose="020B0604020202020204" pitchFamily="34" charset="0"/>
              <a:buChar char="•"/>
            </a:pPr>
            <a:r>
              <a:rPr lang="en-GB" sz="3600" dirty="0"/>
              <a:t>Interests the reader</a:t>
            </a:r>
          </a:p>
        </p:txBody>
      </p:sp>
      <p:sp>
        <p:nvSpPr>
          <p:cNvPr id="10" name="Title 1"/>
          <p:cNvSpPr txBox="1">
            <a:spLocks/>
          </p:cNvSpPr>
          <p:nvPr/>
        </p:nvSpPr>
        <p:spPr>
          <a:xfrm>
            <a:off x="279376" y="5544194"/>
            <a:ext cx="6227560" cy="72008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571500" indent="-571500" algn="l">
              <a:buFont typeface="Arial" panose="020B0604020202020204" pitchFamily="34" charset="0"/>
              <a:buChar char="•"/>
            </a:pPr>
            <a:r>
              <a:rPr lang="en-GB" sz="3600" dirty="0"/>
              <a:t>Can have a play on words</a:t>
            </a:r>
          </a:p>
        </p:txBody>
      </p:sp>
      <p:sp>
        <p:nvSpPr>
          <p:cNvPr id="11" name="Title 1"/>
          <p:cNvSpPr txBox="1">
            <a:spLocks/>
          </p:cNvSpPr>
          <p:nvPr/>
        </p:nvSpPr>
        <p:spPr>
          <a:xfrm>
            <a:off x="3078408" y="3064296"/>
            <a:ext cx="6227560" cy="72008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571500" indent="-571500" algn="l">
              <a:buFont typeface="Arial" panose="020B0604020202020204" pitchFamily="34" charset="0"/>
              <a:buChar char="•"/>
            </a:pPr>
            <a:r>
              <a:rPr lang="en-GB" sz="3600" dirty="0"/>
              <a:t>About the article (title)</a:t>
            </a:r>
          </a:p>
        </p:txBody>
      </p:sp>
    </p:spTree>
    <p:extLst>
      <p:ext uri="{BB962C8B-B14F-4D97-AF65-F5344CB8AC3E}">
        <p14:creationId xmlns:p14="http://schemas.microsoft.com/office/powerpoint/2010/main" val="85557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Introduction/Opening</a:t>
            </a:r>
          </a:p>
        </p:txBody>
      </p:sp>
      <p:sp>
        <p:nvSpPr>
          <p:cNvPr id="3" name="Content Placeholder 2"/>
          <p:cNvSpPr>
            <a:spLocks noGrp="1"/>
          </p:cNvSpPr>
          <p:nvPr>
            <p:ph idx="1"/>
          </p:nvPr>
        </p:nvSpPr>
        <p:spPr>
          <a:xfrm>
            <a:off x="251520" y="1260798"/>
            <a:ext cx="8229600" cy="4997152"/>
          </a:xfrm>
        </p:spPr>
        <p:txBody>
          <a:bodyPr>
            <a:normAutofit/>
          </a:bodyPr>
          <a:lstStyle/>
          <a:p>
            <a:r>
              <a:rPr lang="en-GB" dirty="0"/>
              <a:t>First paragraph</a:t>
            </a:r>
          </a:p>
          <a:p>
            <a:r>
              <a:rPr lang="en-GB" dirty="0"/>
              <a:t>Will often answer all the 5Ws and H</a:t>
            </a:r>
          </a:p>
          <a:p>
            <a:pPr lvl="1"/>
            <a:r>
              <a:rPr lang="en-GB" b="1" dirty="0"/>
              <a:t>What</a:t>
            </a:r>
            <a:r>
              <a:rPr lang="en-GB" dirty="0"/>
              <a:t> has happened?</a:t>
            </a:r>
          </a:p>
          <a:p>
            <a:pPr lvl="1"/>
            <a:r>
              <a:rPr lang="en-GB" b="1" dirty="0"/>
              <a:t>When</a:t>
            </a:r>
            <a:r>
              <a:rPr lang="en-GB" dirty="0"/>
              <a:t> it happened?</a:t>
            </a:r>
          </a:p>
          <a:p>
            <a:pPr lvl="1"/>
            <a:r>
              <a:rPr lang="en-GB" b="1" dirty="0"/>
              <a:t>Where</a:t>
            </a:r>
            <a:r>
              <a:rPr lang="en-GB" dirty="0"/>
              <a:t> it happened?</a:t>
            </a:r>
          </a:p>
          <a:p>
            <a:pPr lvl="1"/>
            <a:r>
              <a:rPr lang="en-GB" b="1" dirty="0"/>
              <a:t>Who</a:t>
            </a:r>
            <a:r>
              <a:rPr lang="en-GB" dirty="0"/>
              <a:t> was involved?</a:t>
            </a:r>
          </a:p>
          <a:p>
            <a:pPr lvl="1"/>
            <a:r>
              <a:rPr lang="en-GB" b="1" dirty="0"/>
              <a:t>Why</a:t>
            </a:r>
            <a:r>
              <a:rPr lang="en-GB" dirty="0"/>
              <a:t> it has happened?</a:t>
            </a:r>
          </a:p>
          <a:p>
            <a:pPr lvl="1"/>
            <a:r>
              <a:rPr lang="en-GB" b="1"/>
              <a:t>How</a:t>
            </a:r>
            <a:r>
              <a:rPr lang="en-GB"/>
              <a:t> did it happen?</a:t>
            </a:r>
          </a:p>
          <a:p>
            <a:pPr marL="457200" lvl="1" indent="0">
              <a:buNone/>
            </a:pPr>
            <a:endParaRPr lang="en-GB" dirty="0"/>
          </a:p>
        </p:txBody>
      </p:sp>
      <p:pic>
        <p:nvPicPr>
          <p:cNvPr id="5" name="Picture 2" descr="http://archive.badsey.net/sites/default/files/archive_images/2587.jpg"/>
          <p:cNvPicPr>
            <a:picLocks noChangeAspect="1" noChangeArrowheads="1"/>
          </p:cNvPicPr>
          <p:nvPr/>
        </p:nvPicPr>
        <p:blipFill rotWithShape="1">
          <a:blip r:embed="rId2">
            <a:extLst>
              <a:ext uri="{28A0092B-C50C-407E-A947-70E740481C1C}">
                <a14:useLocalDpi xmlns:a14="http://schemas.microsoft.com/office/drawing/2010/main" val="0"/>
              </a:ext>
            </a:extLst>
          </a:blip>
          <a:srcRect t="39466" r="67332" b="45558"/>
          <a:stretch/>
        </p:blipFill>
        <p:spPr bwMode="auto">
          <a:xfrm>
            <a:off x="4608035" y="4293096"/>
            <a:ext cx="4535965" cy="2547342"/>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p:cNvCxnSpPr/>
          <p:nvPr/>
        </p:nvCxnSpPr>
        <p:spPr>
          <a:xfrm>
            <a:off x="6660232" y="5445224"/>
            <a:ext cx="2376264"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5564528" y="5085184"/>
            <a:ext cx="900100"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688396" y="5805264"/>
            <a:ext cx="747700"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5564528" y="5805264"/>
            <a:ext cx="3471968" cy="0"/>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173654" y="6165304"/>
            <a:ext cx="2862842" cy="0"/>
          </a:xfrm>
          <a:prstGeom prst="line">
            <a:avLst/>
          </a:prstGeom>
          <a:ln w="5715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4742233" y="6453336"/>
            <a:ext cx="3718199" cy="0"/>
          </a:xfrm>
          <a:prstGeom prst="line">
            <a:avLst/>
          </a:prstGeom>
          <a:ln w="5715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6948264" y="5085184"/>
            <a:ext cx="1728192" cy="0"/>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4742233" y="6821372"/>
            <a:ext cx="1197919" cy="0"/>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4865348" y="6165304"/>
            <a:ext cx="1149230" cy="0"/>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8676456" y="6453336"/>
            <a:ext cx="360040" cy="0"/>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91073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iterate type="lt">
                                    <p:tmAbs val="0"/>
                                  </p:iterate>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iterate type="lt">
                                    <p:tmAbs val="0"/>
                                  </p:iterate>
                                  <p:childTnLst>
                                    <p:set>
                                      <p:cBhvr>
                                        <p:cTn id="12" dur="1" fill="hold">
                                          <p:stCondLst>
                                            <p:cond delay="0"/>
                                          </p:stCondLst>
                                        </p:cTn>
                                        <p:tgtEl>
                                          <p:spTgt spid="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9" presetClass="emph" presetSubtype="0" fill="hold" nodeType="clickEffect">
                                  <p:stCondLst>
                                    <p:cond delay="0"/>
                                  </p:stCondLst>
                                  <p:childTnLst>
                                    <p:animClr clrSpc="rgb" dir="cw">
                                      <p:cBhvr override="childStyle">
                                        <p:cTn id="20" dur="500" fill="hold"/>
                                        <p:tgtEl>
                                          <p:spTgt spid="3">
                                            <p:txEl>
                                              <p:pRg st="2" end="2"/>
                                            </p:txEl>
                                          </p:spTgt>
                                        </p:tgtEl>
                                        <p:attrNameLst>
                                          <p:attrName>style.color</p:attrName>
                                        </p:attrNameLst>
                                      </p:cBhvr>
                                      <p:to>
                                        <a:srgbClr val="FF0000"/>
                                      </p:to>
                                    </p:animClr>
                                    <p:animClr clrSpc="rgb" dir="cw">
                                      <p:cBhvr>
                                        <p:cTn id="21" dur="500" fill="hold"/>
                                        <p:tgtEl>
                                          <p:spTgt spid="3">
                                            <p:txEl>
                                              <p:pRg st="2" end="2"/>
                                            </p:txEl>
                                          </p:spTgt>
                                        </p:tgtEl>
                                        <p:attrNameLst>
                                          <p:attrName>fillcolor</p:attrName>
                                        </p:attrNameLst>
                                      </p:cBhvr>
                                      <p:to>
                                        <a:srgbClr val="FF0000"/>
                                      </p:to>
                                    </p:animClr>
                                    <p:set>
                                      <p:cBhvr>
                                        <p:cTn id="22" dur="500" fill="hold"/>
                                        <p:tgtEl>
                                          <p:spTgt spid="3">
                                            <p:txEl>
                                              <p:pRg st="2" end="2"/>
                                            </p:txEl>
                                          </p:spTgt>
                                        </p:tgtEl>
                                        <p:attrNameLst>
                                          <p:attrName>fill.type</p:attrName>
                                        </p:attrNameLst>
                                      </p:cBhvr>
                                      <p:to>
                                        <p:strVal val="solid"/>
                                      </p:to>
                                    </p:set>
                                    <p:set>
                                      <p:cBhvr>
                                        <p:cTn id="23" dur="500" fill="hold"/>
                                        <p:tgtEl>
                                          <p:spTgt spid="3">
                                            <p:txEl>
                                              <p:pRg st="2" end="2"/>
                                            </p:txEl>
                                          </p:spTgt>
                                        </p:tgtEl>
                                        <p:attrNameLst>
                                          <p:attrName>fill.on</p:attrName>
                                        </p:attrNameLst>
                                      </p:cBhvr>
                                      <p:to>
                                        <p:strVal val="tru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9"/>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9" presetClass="emph" presetSubtype="0" fill="hold" nodeType="clickEffect">
                                  <p:stCondLst>
                                    <p:cond delay="0"/>
                                  </p:stCondLst>
                                  <p:childTnLst>
                                    <p:animClr clrSpc="rgb" dir="cw">
                                      <p:cBhvr override="childStyle">
                                        <p:cTn id="35" dur="500" fill="hold"/>
                                        <p:tgtEl>
                                          <p:spTgt spid="3">
                                            <p:txEl>
                                              <p:pRg st="3" end="3"/>
                                            </p:txEl>
                                          </p:spTgt>
                                        </p:tgtEl>
                                        <p:attrNameLst>
                                          <p:attrName>style.color</p:attrName>
                                        </p:attrNameLst>
                                      </p:cBhvr>
                                      <p:to>
                                        <a:srgbClr val="FFC000"/>
                                      </p:to>
                                    </p:animClr>
                                    <p:animClr clrSpc="rgb" dir="cw">
                                      <p:cBhvr>
                                        <p:cTn id="36" dur="500" fill="hold"/>
                                        <p:tgtEl>
                                          <p:spTgt spid="3">
                                            <p:txEl>
                                              <p:pRg st="3" end="3"/>
                                            </p:txEl>
                                          </p:spTgt>
                                        </p:tgtEl>
                                        <p:attrNameLst>
                                          <p:attrName>fillcolor</p:attrName>
                                        </p:attrNameLst>
                                      </p:cBhvr>
                                      <p:to>
                                        <a:srgbClr val="FFC000"/>
                                      </p:to>
                                    </p:animClr>
                                    <p:set>
                                      <p:cBhvr>
                                        <p:cTn id="37" dur="500" fill="hold"/>
                                        <p:tgtEl>
                                          <p:spTgt spid="3">
                                            <p:txEl>
                                              <p:pRg st="3" end="3"/>
                                            </p:txEl>
                                          </p:spTgt>
                                        </p:tgtEl>
                                        <p:attrNameLst>
                                          <p:attrName>fill.type</p:attrName>
                                        </p:attrNameLst>
                                      </p:cBhvr>
                                      <p:to>
                                        <p:strVal val="solid"/>
                                      </p:to>
                                    </p:set>
                                    <p:set>
                                      <p:cBhvr>
                                        <p:cTn id="38" dur="500" fill="hold"/>
                                        <p:tgtEl>
                                          <p:spTgt spid="3">
                                            <p:txEl>
                                              <p:pRg st="3" end="3"/>
                                            </p:txEl>
                                          </p:spTgt>
                                        </p:tgtEl>
                                        <p:attrNameLst>
                                          <p:attrName>fill.on</p:attrName>
                                        </p:attrNameLst>
                                      </p:cBhvr>
                                      <p:to>
                                        <p:strVal val="true"/>
                                      </p:to>
                                    </p:se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nodeType="click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p:cTn id="43" dur="500" fill="hold"/>
                                        <p:tgtEl>
                                          <p:spTgt spid="31"/>
                                        </p:tgtEl>
                                        <p:attrNameLst>
                                          <p:attrName>ppt_w</p:attrName>
                                        </p:attrNameLst>
                                      </p:cBhvr>
                                      <p:tavLst>
                                        <p:tav tm="0">
                                          <p:val>
                                            <p:fltVal val="0"/>
                                          </p:val>
                                        </p:tav>
                                        <p:tav tm="100000">
                                          <p:val>
                                            <p:strVal val="#ppt_w"/>
                                          </p:val>
                                        </p:tav>
                                      </p:tavLst>
                                    </p:anim>
                                    <p:anim calcmode="lin" valueType="num">
                                      <p:cBhvr>
                                        <p:cTn id="44" dur="500" fill="hold"/>
                                        <p:tgtEl>
                                          <p:spTgt spid="31"/>
                                        </p:tgtEl>
                                        <p:attrNameLst>
                                          <p:attrName>ppt_h</p:attrName>
                                        </p:attrNameLst>
                                      </p:cBhvr>
                                      <p:tavLst>
                                        <p:tav tm="0">
                                          <p:val>
                                            <p:fltVal val="0"/>
                                          </p:val>
                                        </p:tav>
                                        <p:tav tm="100000">
                                          <p:val>
                                            <p:strVal val="#ppt_h"/>
                                          </p:val>
                                        </p:tav>
                                      </p:tavLst>
                                    </p:anim>
                                    <p:animEffect transition="in" filter="fade">
                                      <p:cBhvr>
                                        <p:cTn id="45" dur="500"/>
                                        <p:tgtEl>
                                          <p:spTgt spid="31"/>
                                        </p:tgtEl>
                                      </p:cBhvr>
                                    </p:animEffect>
                                  </p:childTnLst>
                                </p:cTn>
                              </p:par>
                              <p:par>
                                <p:cTn id="46" presetID="53" presetClass="entr" presetSubtype="16" fill="hold" nodeType="withEffect">
                                  <p:stCondLst>
                                    <p:cond delay="0"/>
                                  </p:stCondLst>
                                  <p:childTnLst>
                                    <p:set>
                                      <p:cBhvr>
                                        <p:cTn id="47" dur="1" fill="hold">
                                          <p:stCondLst>
                                            <p:cond delay="0"/>
                                          </p:stCondLst>
                                        </p:cTn>
                                        <p:tgtEl>
                                          <p:spTgt spid="27"/>
                                        </p:tgtEl>
                                        <p:attrNameLst>
                                          <p:attrName>style.visibility</p:attrName>
                                        </p:attrNameLst>
                                      </p:cBhvr>
                                      <p:to>
                                        <p:strVal val="visible"/>
                                      </p:to>
                                    </p:set>
                                    <p:anim calcmode="lin" valueType="num">
                                      <p:cBhvr>
                                        <p:cTn id="48" dur="500" fill="hold"/>
                                        <p:tgtEl>
                                          <p:spTgt spid="27"/>
                                        </p:tgtEl>
                                        <p:attrNameLst>
                                          <p:attrName>ppt_w</p:attrName>
                                        </p:attrNameLst>
                                      </p:cBhvr>
                                      <p:tavLst>
                                        <p:tav tm="0">
                                          <p:val>
                                            <p:fltVal val="0"/>
                                          </p:val>
                                        </p:tav>
                                        <p:tav tm="100000">
                                          <p:val>
                                            <p:strVal val="#ppt_w"/>
                                          </p:val>
                                        </p:tav>
                                      </p:tavLst>
                                    </p:anim>
                                    <p:anim calcmode="lin" valueType="num">
                                      <p:cBhvr>
                                        <p:cTn id="49" dur="500" fill="hold"/>
                                        <p:tgtEl>
                                          <p:spTgt spid="27"/>
                                        </p:tgtEl>
                                        <p:attrNameLst>
                                          <p:attrName>ppt_h</p:attrName>
                                        </p:attrNameLst>
                                      </p:cBhvr>
                                      <p:tavLst>
                                        <p:tav tm="0">
                                          <p:val>
                                            <p:fltVal val="0"/>
                                          </p:val>
                                        </p:tav>
                                        <p:tav tm="100000">
                                          <p:val>
                                            <p:strVal val="#ppt_h"/>
                                          </p:val>
                                        </p:tav>
                                      </p:tavLst>
                                    </p:anim>
                                    <p:animEffect transition="in" filter="fade">
                                      <p:cBhvr>
                                        <p:cTn id="50" dur="500"/>
                                        <p:tgtEl>
                                          <p:spTgt spid="27"/>
                                        </p:tgtEl>
                                      </p:cBhvr>
                                    </p:animEffect>
                                  </p:childTnLst>
                                </p:cTn>
                              </p:par>
                              <p:par>
                                <p:cTn id="51" presetID="53" presetClass="entr" presetSubtype="16" fill="hold" nodeType="with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p:cTn id="53" dur="500" fill="hold"/>
                                        <p:tgtEl>
                                          <p:spTgt spid="29"/>
                                        </p:tgtEl>
                                        <p:attrNameLst>
                                          <p:attrName>ppt_w</p:attrName>
                                        </p:attrNameLst>
                                      </p:cBhvr>
                                      <p:tavLst>
                                        <p:tav tm="0">
                                          <p:val>
                                            <p:fltVal val="0"/>
                                          </p:val>
                                        </p:tav>
                                        <p:tav tm="100000">
                                          <p:val>
                                            <p:strVal val="#ppt_w"/>
                                          </p:val>
                                        </p:tav>
                                      </p:tavLst>
                                    </p:anim>
                                    <p:anim calcmode="lin" valueType="num">
                                      <p:cBhvr>
                                        <p:cTn id="54" dur="500" fill="hold"/>
                                        <p:tgtEl>
                                          <p:spTgt spid="29"/>
                                        </p:tgtEl>
                                        <p:attrNameLst>
                                          <p:attrName>ppt_h</p:attrName>
                                        </p:attrNameLst>
                                      </p:cBhvr>
                                      <p:tavLst>
                                        <p:tav tm="0">
                                          <p:val>
                                            <p:fltVal val="0"/>
                                          </p:val>
                                        </p:tav>
                                        <p:tav tm="100000">
                                          <p:val>
                                            <p:strVal val="#ppt_h"/>
                                          </p:val>
                                        </p:tav>
                                      </p:tavLst>
                                    </p:anim>
                                    <p:animEffect transition="in" filter="fade">
                                      <p:cBhvr>
                                        <p:cTn id="55" dur="500"/>
                                        <p:tgtEl>
                                          <p:spTgt spid="29"/>
                                        </p:tgtEl>
                                      </p:cBhvr>
                                    </p:animEffect>
                                  </p:childTnLst>
                                </p:cTn>
                              </p:par>
                              <p:par>
                                <p:cTn id="56" presetID="53" presetClass="entr" presetSubtype="16"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p:cTn id="58" dur="500" fill="hold"/>
                                        <p:tgtEl>
                                          <p:spTgt spid="15"/>
                                        </p:tgtEl>
                                        <p:attrNameLst>
                                          <p:attrName>ppt_w</p:attrName>
                                        </p:attrNameLst>
                                      </p:cBhvr>
                                      <p:tavLst>
                                        <p:tav tm="0">
                                          <p:val>
                                            <p:fltVal val="0"/>
                                          </p:val>
                                        </p:tav>
                                        <p:tav tm="100000">
                                          <p:val>
                                            <p:strVal val="#ppt_w"/>
                                          </p:val>
                                        </p:tav>
                                      </p:tavLst>
                                    </p:anim>
                                    <p:anim calcmode="lin" valueType="num">
                                      <p:cBhvr>
                                        <p:cTn id="59" dur="500" fill="hold"/>
                                        <p:tgtEl>
                                          <p:spTgt spid="15"/>
                                        </p:tgtEl>
                                        <p:attrNameLst>
                                          <p:attrName>ppt_h</p:attrName>
                                        </p:attrNameLst>
                                      </p:cBhvr>
                                      <p:tavLst>
                                        <p:tav tm="0">
                                          <p:val>
                                            <p:fltVal val="0"/>
                                          </p:val>
                                        </p:tav>
                                        <p:tav tm="100000">
                                          <p:val>
                                            <p:strVal val="#ppt_h"/>
                                          </p:val>
                                        </p:tav>
                                      </p:tavLst>
                                    </p:anim>
                                    <p:animEffect transition="in" filter="fade">
                                      <p:cBhvr>
                                        <p:cTn id="60" dur="500"/>
                                        <p:tgtEl>
                                          <p:spTgt spid="15"/>
                                        </p:tgtEl>
                                      </p:cBhvr>
                                    </p:animEffect>
                                  </p:childTnLst>
                                </p:cTn>
                              </p:par>
                            </p:childTnLst>
                          </p:cTn>
                        </p:par>
                      </p:childTnLst>
                    </p:cTn>
                  </p:par>
                  <p:par>
                    <p:cTn id="61" fill="hold">
                      <p:stCondLst>
                        <p:cond delay="indefinite"/>
                      </p:stCondLst>
                      <p:childTnLst>
                        <p:par>
                          <p:cTn id="62" fill="hold">
                            <p:stCondLst>
                              <p:cond delay="0"/>
                            </p:stCondLst>
                            <p:childTnLst>
                              <p:par>
                                <p:cTn id="63" presetID="16" presetClass="emph" presetSubtype="0" fill="hold" nodeType="clickEffect">
                                  <p:stCondLst>
                                    <p:cond delay="0"/>
                                  </p:stCondLst>
                                  <p:iterate type="lt">
                                    <p:tmPct val="4000"/>
                                  </p:iterate>
                                  <p:childTnLst>
                                    <p:set>
                                      <p:cBhvr override="childStyle">
                                        <p:cTn id="64" dur="500" fill="hold"/>
                                        <p:tgtEl>
                                          <p:spTgt spid="3">
                                            <p:txEl>
                                              <p:pRg st="4" end="4"/>
                                            </p:txEl>
                                          </p:spTgt>
                                        </p:tgtEl>
                                        <p:attrNameLst>
                                          <p:attrName>style.color</p:attrName>
                                        </p:attrNameLst>
                                      </p:cBhvr>
                                      <p:to>
                                        <p:clrVal>
                                          <a:srgbClr val="FFFF00"/>
                                        </p:clrVal>
                                      </p:to>
                                    </p:set>
                                    <p:set>
                                      <p:cBhvr>
                                        <p:cTn id="65" dur="500" fill="hold"/>
                                        <p:tgtEl>
                                          <p:spTgt spid="3">
                                            <p:txEl>
                                              <p:pRg st="4" end="4"/>
                                            </p:txEl>
                                          </p:spTgt>
                                        </p:tgtEl>
                                        <p:attrNameLst>
                                          <p:attrName>fillcolor</p:attrName>
                                        </p:attrNameLst>
                                      </p:cBhvr>
                                      <p:to>
                                        <p:clrVal>
                                          <a:srgbClr val="FFFF00"/>
                                        </p:clrVal>
                                      </p:to>
                                    </p:set>
                                    <p:set>
                                      <p:cBhvr>
                                        <p:cTn id="66" dur="500" fill="hold"/>
                                        <p:tgtEl>
                                          <p:spTgt spid="3">
                                            <p:txEl>
                                              <p:pRg st="4" end="4"/>
                                            </p:txEl>
                                          </p:spTgt>
                                        </p:tgtEl>
                                        <p:attrNameLst>
                                          <p:attrName>fill.type</p:attrName>
                                        </p:attrNameLst>
                                      </p:cBhvr>
                                      <p:to>
                                        <p:strVal val="solid"/>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18"/>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6" presetClass="emph" presetSubtype="0" fill="hold" nodeType="clickEffect">
                                  <p:stCondLst>
                                    <p:cond delay="0"/>
                                  </p:stCondLst>
                                  <p:iterate type="lt">
                                    <p:tmPct val="4000"/>
                                  </p:iterate>
                                  <p:childTnLst>
                                    <p:set>
                                      <p:cBhvr override="childStyle">
                                        <p:cTn id="76" dur="500" fill="hold"/>
                                        <p:tgtEl>
                                          <p:spTgt spid="3">
                                            <p:txEl>
                                              <p:pRg st="5" end="5"/>
                                            </p:txEl>
                                          </p:spTgt>
                                        </p:tgtEl>
                                        <p:attrNameLst>
                                          <p:attrName>style.color</p:attrName>
                                        </p:attrNameLst>
                                      </p:cBhvr>
                                      <p:to>
                                        <p:clrVal>
                                          <a:srgbClr val="00B050"/>
                                        </p:clrVal>
                                      </p:to>
                                    </p:set>
                                    <p:set>
                                      <p:cBhvr>
                                        <p:cTn id="77" dur="500" fill="hold"/>
                                        <p:tgtEl>
                                          <p:spTgt spid="3">
                                            <p:txEl>
                                              <p:pRg st="5" end="5"/>
                                            </p:txEl>
                                          </p:spTgt>
                                        </p:tgtEl>
                                        <p:attrNameLst>
                                          <p:attrName>fillcolor</p:attrName>
                                        </p:attrNameLst>
                                      </p:cBhvr>
                                      <p:to>
                                        <p:clrVal>
                                          <a:srgbClr val="00B050"/>
                                        </p:clrVal>
                                      </p:to>
                                    </p:set>
                                    <p:set>
                                      <p:cBhvr>
                                        <p:cTn id="78" dur="500" fill="hold"/>
                                        <p:tgtEl>
                                          <p:spTgt spid="3">
                                            <p:txEl>
                                              <p:pRg st="5" end="5"/>
                                            </p:txEl>
                                          </p:spTgt>
                                        </p:tgtEl>
                                        <p:attrNameLst>
                                          <p:attrName>fill.type</p:attrName>
                                        </p:attrNameLst>
                                      </p:cBhvr>
                                      <p:to>
                                        <p:strVal val="solid"/>
                                      </p:to>
                                    </p:set>
                                  </p:childTnLst>
                                </p:cTn>
                              </p:par>
                            </p:childTnLst>
                          </p:cTn>
                        </p:par>
                      </p:childTnLst>
                    </p:cTn>
                  </p:par>
                  <p:par>
                    <p:cTn id="79" fill="hold">
                      <p:stCondLst>
                        <p:cond delay="indefinite"/>
                      </p:stCondLst>
                      <p:childTnLst>
                        <p:par>
                          <p:cTn id="80" fill="hold">
                            <p:stCondLst>
                              <p:cond delay="0"/>
                            </p:stCondLst>
                            <p:childTnLst>
                              <p:par>
                                <p:cTn id="81" presetID="16" presetClass="entr" presetSubtype="21" fill="hold" nodeType="clickEffect">
                                  <p:stCondLst>
                                    <p:cond delay="0"/>
                                  </p:stCondLst>
                                  <p:childTnLst>
                                    <p:set>
                                      <p:cBhvr>
                                        <p:cTn id="82" dur="1" fill="hold">
                                          <p:stCondLst>
                                            <p:cond delay="0"/>
                                          </p:stCondLst>
                                        </p:cTn>
                                        <p:tgtEl>
                                          <p:spTgt spid="24"/>
                                        </p:tgtEl>
                                        <p:attrNameLst>
                                          <p:attrName>style.visibility</p:attrName>
                                        </p:attrNameLst>
                                      </p:cBhvr>
                                      <p:to>
                                        <p:strVal val="visible"/>
                                      </p:to>
                                    </p:set>
                                    <p:animEffect transition="in" filter="barn(inVertical)">
                                      <p:cBhvr>
                                        <p:cTn id="8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Main body</a:t>
            </a:r>
          </a:p>
        </p:txBody>
      </p:sp>
      <p:sp>
        <p:nvSpPr>
          <p:cNvPr id="3" name="Content Placeholder 2"/>
          <p:cNvSpPr>
            <a:spLocks noGrp="1"/>
          </p:cNvSpPr>
          <p:nvPr>
            <p:ph idx="1"/>
          </p:nvPr>
        </p:nvSpPr>
        <p:spPr>
          <a:xfrm>
            <a:off x="467544" y="1412776"/>
            <a:ext cx="7488832" cy="4968552"/>
          </a:xfrm>
        </p:spPr>
        <p:txBody>
          <a:bodyPr>
            <a:normAutofit/>
          </a:bodyPr>
          <a:lstStyle/>
          <a:p>
            <a:r>
              <a:rPr lang="en-GB" dirty="0"/>
              <a:t>Will be the main part of the article.</a:t>
            </a:r>
          </a:p>
          <a:p>
            <a:r>
              <a:rPr lang="en-GB" dirty="0"/>
              <a:t>Will often be more than one paragraph.</a:t>
            </a:r>
          </a:p>
          <a:p>
            <a:pPr marL="0" indent="0">
              <a:buNone/>
            </a:pPr>
            <a:endParaRPr lang="en-GB" dirty="0"/>
          </a:p>
        </p:txBody>
      </p:sp>
      <p:grpSp>
        <p:nvGrpSpPr>
          <p:cNvPr id="8" name="Group 7"/>
          <p:cNvGrpSpPr/>
          <p:nvPr/>
        </p:nvGrpSpPr>
        <p:grpSpPr>
          <a:xfrm>
            <a:off x="193339" y="3084190"/>
            <a:ext cx="5709431" cy="3483174"/>
            <a:chOff x="4283968" y="3171056"/>
            <a:chExt cx="5709431" cy="3483174"/>
          </a:xfrm>
        </p:grpSpPr>
        <p:pic>
          <p:nvPicPr>
            <p:cNvPr id="4" name="Picture 2" descr="http://archive.badsey.net/sites/default/files/archive_images/2587.jpg"/>
            <p:cNvPicPr>
              <a:picLocks noChangeAspect="1" noChangeArrowheads="1"/>
            </p:cNvPicPr>
            <p:nvPr/>
          </p:nvPicPr>
          <p:blipFill rotWithShape="1">
            <a:blip r:embed="rId2">
              <a:extLst>
                <a:ext uri="{28A0092B-C50C-407E-A947-70E740481C1C}">
                  <a14:useLocalDpi xmlns:a14="http://schemas.microsoft.com/office/drawing/2010/main" val="0"/>
                </a:ext>
              </a:extLst>
            </a:blip>
            <a:srcRect t="54188" r="66651"/>
            <a:stretch/>
          </p:blipFill>
          <p:spPr bwMode="auto">
            <a:xfrm>
              <a:off x="4283968" y="3501008"/>
              <a:ext cx="1866900" cy="314176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archive.badsey.net/sites/default/files/archive_images/2587.jpg"/>
            <p:cNvPicPr>
              <a:picLocks noChangeAspect="1" noChangeArrowheads="1"/>
            </p:cNvPicPr>
            <p:nvPr/>
          </p:nvPicPr>
          <p:blipFill rotWithShape="1">
            <a:blip r:embed="rId2">
              <a:extLst>
                <a:ext uri="{28A0092B-C50C-407E-A947-70E740481C1C}">
                  <a14:useLocalDpi xmlns:a14="http://schemas.microsoft.com/office/drawing/2010/main" val="0"/>
                </a:ext>
              </a:extLst>
            </a:blip>
            <a:srcRect l="32708" t="49210" r="33262"/>
            <a:stretch/>
          </p:blipFill>
          <p:spPr bwMode="auto">
            <a:xfrm>
              <a:off x="6134794" y="3171056"/>
              <a:ext cx="1905000" cy="348317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archive.badsey.net/sites/default/files/archive_images/2587.jpg"/>
            <p:cNvPicPr>
              <a:picLocks noChangeAspect="1" noChangeArrowheads="1"/>
            </p:cNvPicPr>
            <p:nvPr/>
          </p:nvPicPr>
          <p:blipFill rotWithShape="1">
            <a:blip r:embed="rId2">
              <a:extLst>
                <a:ext uri="{28A0092B-C50C-407E-A947-70E740481C1C}">
                  <a14:useLocalDpi xmlns:a14="http://schemas.microsoft.com/office/drawing/2010/main" val="0"/>
                </a:ext>
              </a:extLst>
            </a:blip>
            <a:srcRect l="67606" t="40949" r="-2504" b="25995"/>
            <a:stretch/>
          </p:blipFill>
          <p:spPr bwMode="auto">
            <a:xfrm>
              <a:off x="8039794" y="3171056"/>
              <a:ext cx="1953605" cy="2266950"/>
            </a:xfrm>
            <a:prstGeom prst="rect">
              <a:avLst/>
            </a:prstGeom>
            <a:noFill/>
            <a:extLst>
              <a:ext uri="{909E8E84-426E-40DD-AFC4-6F175D3DCCD1}">
                <a14:hiddenFill xmlns:a14="http://schemas.microsoft.com/office/drawing/2010/main">
                  <a:solidFill>
                    <a:srgbClr val="FFFFFF"/>
                  </a:solidFill>
                </a14:hiddenFill>
              </a:ext>
            </a:extLst>
          </p:spPr>
        </p:pic>
      </p:grpSp>
      <p:sp>
        <p:nvSpPr>
          <p:cNvPr id="7" name="Rectangle 6"/>
          <p:cNvSpPr/>
          <p:nvPr/>
        </p:nvSpPr>
        <p:spPr>
          <a:xfrm>
            <a:off x="5724128" y="2809840"/>
            <a:ext cx="3419872" cy="4031873"/>
          </a:xfrm>
          <a:prstGeom prst="rect">
            <a:avLst/>
          </a:prstGeom>
        </p:spPr>
        <p:txBody>
          <a:bodyPr wrap="square">
            <a:spAutoFit/>
          </a:bodyPr>
          <a:lstStyle/>
          <a:p>
            <a:pPr marL="457200" indent="-457200">
              <a:buFont typeface="Arial" panose="020B0604020202020204" pitchFamily="34" charset="0"/>
              <a:buChar char="•"/>
            </a:pPr>
            <a:r>
              <a:rPr lang="en-GB" sz="3200" dirty="0"/>
              <a:t>Explains and adds more detail about 5ws and H.</a:t>
            </a:r>
          </a:p>
          <a:p>
            <a:pPr marL="457200" indent="-457200">
              <a:buFont typeface="Arial" panose="020B0604020202020204" pitchFamily="34" charset="0"/>
              <a:buChar char="•"/>
            </a:pPr>
            <a:r>
              <a:rPr lang="en-GB" sz="3200" dirty="0"/>
              <a:t>Can include quotations, photos and captions.</a:t>
            </a:r>
          </a:p>
        </p:txBody>
      </p:sp>
    </p:spTree>
    <p:extLst>
      <p:ext uri="{BB962C8B-B14F-4D97-AF65-F5344CB8AC3E}">
        <p14:creationId xmlns:p14="http://schemas.microsoft.com/office/powerpoint/2010/main" val="9739304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Summary/Conclusion</a:t>
            </a:r>
          </a:p>
        </p:txBody>
      </p:sp>
      <p:sp>
        <p:nvSpPr>
          <p:cNvPr id="3" name="Content Placeholder 2"/>
          <p:cNvSpPr>
            <a:spLocks noGrp="1"/>
          </p:cNvSpPr>
          <p:nvPr>
            <p:ph idx="1"/>
          </p:nvPr>
        </p:nvSpPr>
        <p:spPr>
          <a:xfrm>
            <a:off x="467544" y="1412776"/>
            <a:ext cx="7488832" cy="5445224"/>
          </a:xfrm>
        </p:spPr>
        <p:txBody>
          <a:bodyPr>
            <a:normAutofit/>
          </a:bodyPr>
          <a:lstStyle/>
          <a:p>
            <a:r>
              <a:rPr lang="en-GB" dirty="0"/>
              <a:t>Will usually summarise/conclude what the article was about.</a:t>
            </a:r>
          </a:p>
          <a:p>
            <a:r>
              <a:rPr lang="en-GB" dirty="0"/>
              <a:t>Will often tell us what is happening now, so will change from </a:t>
            </a:r>
            <a:br>
              <a:rPr lang="en-GB" dirty="0"/>
            </a:br>
            <a:r>
              <a:rPr lang="en-GB" dirty="0"/>
              <a:t>past tense to present </a:t>
            </a:r>
            <a:br>
              <a:rPr lang="en-GB" dirty="0"/>
            </a:br>
            <a:r>
              <a:rPr lang="en-GB" dirty="0"/>
              <a:t>tense.</a:t>
            </a:r>
          </a:p>
          <a:p>
            <a:r>
              <a:rPr lang="en-GB" dirty="0"/>
              <a:t>May add some </a:t>
            </a:r>
            <a:br>
              <a:rPr lang="en-GB" dirty="0"/>
            </a:br>
            <a:r>
              <a:rPr lang="en-GB" dirty="0"/>
              <a:t>extra information</a:t>
            </a:r>
            <a:br>
              <a:rPr lang="en-GB" dirty="0"/>
            </a:br>
            <a:r>
              <a:rPr lang="en-GB" dirty="0"/>
              <a:t>or points of </a:t>
            </a:r>
            <a:br>
              <a:rPr lang="en-GB" dirty="0"/>
            </a:br>
            <a:r>
              <a:rPr lang="en-GB" dirty="0"/>
              <a:t>contact</a:t>
            </a:r>
          </a:p>
        </p:txBody>
      </p:sp>
      <p:pic>
        <p:nvPicPr>
          <p:cNvPr id="9" name="Picture 2" descr="http://archive.badsey.net/sites/default/files/archive_images/2587.jpg"/>
          <p:cNvPicPr>
            <a:picLocks noChangeAspect="1" noChangeArrowheads="1"/>
          </p:cNvPicPr>
          <p:nvPr/>
        </p:nvPicPr>
        <p:blipFill rotWithShape="1">
          <a:blip r:embed="rId2">
            <a:extLst>
              <a:ext uri="{28A0092B-C50C-407E-A947-70E740481C1C}">
                <a14:useLocalDpi xmlns:a14="http://schemas.microsoft.com/office/drawing/2010/main" val="0"/>
              </a:ext>
            </a:extLst>
          </a:blip>
          <a:srcRect l="67606" t="73792" r="-160" b="288"/>
          <a:stretch/>
        </p:blipFill>
        <p:spPr bwMode="auto">
          <a:xfrm>
            <a:off x="5548436" y="3344366"/>
            <a:ext cx="3386918" cy="3303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59176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6" name="Picture 16" descr="wimbled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738" y="3429000"/>
            <a:ext cx="2252662" cy="2252663"/>
          </a:xfrm>
          <a:prstGeom prst="rect">
            <a:avLst/>
          </a:prstGeom>
          <a:noFill/>
          <a:extLst>
            <a:ext uri="{909E8E84-426E-40DD-AFC4-6F175D3DCCD1}">
              <a14:hiddenFill xmlns:a14="http://schemas.microsoft.com/office/drawing/2010/main">
                <a:solidFill>
                  <a:srgbClr val="FFFFFF"/>
                </a:solidFill>
              </a14:hiddenFill>
            </a:ext>
          </a:extLst>
        </p:spPr>
      </p:pic>
      <p:sp>
        <p:nvSpPr>
          <p:cNvPr id="10242" name="Rectangle 2"/>
          <p:cNvSpPr>
            <a:spLocks noGrp="1" noChangeArrowheads="1"/>
          </p:cNvSpPr>
          <p:nvPr>
            <p:ph type="title"/>
          </p:nvPr>
        </p:nvSpPr>
        <p:spPr>
          <a:xfrm>
            <a:off x="457200" y="46038"/>
            <a:ext cx="8229600" cy="1143000"/>
          </a:xfrm>
        </p:spPr>
        <p:txBody>
          <a:bodyPr/>
          <a:lstStyle/>
          <a:p>
            <a:r>
              <a:rPr lang="en-GB" altLang="en-US" dirty="0"/>
              <a:t>Photos</a:t>
            </a:r>
            <a:endParaRPr lang="en-US" altLang="en-US" dirty="0"/>
          </a:p>
        </p:txBody>
      </p:sp>
      <p:sp>
        <p:nvSpPr>
          <p:cNvPr id="10243" name="Rectangle 3"/>
          <p:cNvSpPr>
            <a:spLocks noGrp="1" noChangeArrowheads="1"/>
          </p:cNvSpPr>
          <p:nvPr>
            <p:ph type="body" sz="half" idx="1"/>
          </p:nvPr>
        </p:nvSpPr>
        <p:spPr>
          <a:xfrm>
            <a:off x="0" y="1557338"/>
            <a:ext cx="4038600" cy="4525962"/>
          </a:xfrm>
        </p:spPr>
        <p:txBody>
          <a:bodyPr/>
          <a:lstStyle/>
          <a:p>
            <a:pPr>
              <a:lnSpc>
                <a:spcPct val="90000"/>
              </a:lnSpc>
            </a:pPr>
            <a:r>
              <a:rPr lang="en-GB" altLang="en-US" sz="2800"/>
              <a:t>The photo shows us a snapshot of what happened, where it happened or who it happened to. It should make the reader “feel something” so that they want to read the article. If possible it should show action.</a:t>
            </a:r>
            <a:endParaRPr lang="en-US" altLang="en-US" sz="2800"/>
          </a:p>
        </p:txBody>
      </p:sp>
      <p:sp>
        <p:nvSpPr>
          <p:cNvPr id="10245" name="AutoShape 5" descr="maea102-010754-dartmouth_ha"/>
          <p:cNvSpPr>
            <a:spLocks noChangeAspect="1" noChangeArrowheads="1"/>
          </p:cNvSpPr>
          <p:nvPr/>
        </p:nvSpPr>
        <p:spPr bwMode="auto">
          <a:xfrm>
            <a:off x="155575" y="46038"/>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n-GB"/>
          </a:p>
        </p:txBody>
      </p:sp>
      <p:sp>
        <p:nvSpPr>
          <p:cNvPr id="10249" name="AutoShape 9" descr="50887051%20fa%20cup-1"/>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n-GB"/>
          </a:p>
        </p:txBody>
      </p:sp>
      <p:pic>
        <p:nvPicPr>
          <p:cNvPr id="10253" name="Picture 13" descr="flood3"/>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148263" y="1412875"/>
            <a:ext cx="3052762" cy="17875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254" name="Picture 14" descr="animal rescue"/>
          <p:cNvPicPr>
            <a:picLocks noChangeAspect="1" noChangeArrowheads="1"/>
          </p:cNvPicPr>
          <p:nvPr/>
        </p:nvPicPr>
        <p:blipFill>
          <a:blip r:embed="rId4">
            <a:extLst>
              <a:ext uri="{28A0092B-C50C-407E-A947-70E740481C1C}">
                <a14:useLocalDpi xmlns:a14="http://schemas.microsoft.com/office/drawing/2010/main" val="0"/>
              </a:ext>
            </a:extLst>
          </a:blip>
          <a:srcRect b="10342"/>
          <a:stretch>
            <a:fillRect/>
          </a:stretch>
        </p:blipFill>
        <p:spPr bwMode="auto">
          <a:xfrm>
            <a:off x="6516688" y="4149725"/>
            <a:ext cx="2146300" cy="2160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891988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nodeType="clickEffect">
                                  <p:stCondLst>
                                    <p:cond delay="0"/>
                                  </p:stCondLst>
                                  <p:childTnLst>
                                    <p:set>
                                      <p:cBhvr>
                                        <p:cTn id="6" dur="1" fill="hold">
                                          <p:stCondLst>
                                            <p:cond delay="0"/>
                                          </p:stCondLst>
                                        </p:cTn>
                                        <p:tgtEl>
                                          <p:spTgt spid="10253"/>
                                        </p:tgtEl>
                                        <p:attrNameLst>
                                          <p:attrName>style.visibility</p:attrName>
                                        </p:attrNameLst>
                                      </p:cBhvr>
                                      <p:to>
                                        <p:strVal val="visible"/>
                                      </p:to>
                                    </p:set>
                                    <p:anim calcmode="lin" valueType="num">
                                      <p:cBhvr>
                                        <p:cTn id="7" dur="500" fill="hold"/>
                                        <p:tgtEl>
                                          <p:spTgt spid="10253"/>
                                        </p:tgtEl>
                                        <p:attrNameLst>
                                          <p:attrName>ppt_w</p:attrName>
                                        </p:attrNameLst>
                                      </p:cBhvr>
                                      <p:tavLst>
                                        <p:tav tm="0">
                                          <p:val>
                                            <p:fltVal val="0"/>
                                          </p:val>
                                        </p:tav>
                                        <p:tav tm="100000">
                                          <p:val>
                                            <p:strVal val="#ppt_w"/>
                                          </p:val>
                                        </p:tav>
                                      </p:tavLst>
                                    </p:anim>
                                    <p:anim calcmode="lin" valueType="num">
                                      <p:cBhvr>
                                        <p:cTn id="8" dur="500" fill="hold"/>
                                        <p:tgtEl>
                                          <p:spTgt spid="10253"/>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1" presetClass="entr" presetSubtype="0" fill="hold" nodeType="clickEffect">
                                  <p:stCondLst>
                                    <p:cond delay="0"/>
                                  </p:stCondLst>
                                  <p:childTnLst>
                                    <p:set>
                                      <p:cBhvr>
                                        <p:cTn id="12" dur="1" fill="hold">
                                          <p:stCondLst>
                                            <p:cond delay="0"/>
                                          </p:stCondLst>
                                        </p:cTn>
                                        <p:tgtEl>
                                          <p:spTgt spid="10256"/>
                                        </p:tgtEl>
                                        <p:attrNameLst>
                                          <p:attrName>style.visibility</p:attrName>
                                        </p:attrNameLst>
                                      </p:cBhvr>
                                      <p:to>
                                        <p:strVal val="visible"/>
                                      </p:to>
                                    </p:set>
                                    <p:animEffect transition="in" filter="fade">
                                      <p:cBhvr>
                                        <p:cTn id="13" dur="770" decel="100000"/>
                                        <p:tgtEl>
                                          <p:spTgt spid="10256"/>
                                        </p:tgtEl>
                                      </p:cBhvr>
                                    </p:animEffect>
                                    <p:animScale>
                                      <p:cBhvr>
                                        <p:cTn id="14" dur="770" decel="100000"/>
                                        <p:tgtEl>
                                          <p:spTgt spid="10256"/>
                                        </p:tgtEl>
                                      </p:cBhvr>
                                      <p:from x="10000" y="10000"/>
                                      <p:to x="200000" y="450000"/>
                                    </p:animScale>
                                    <p:animScale>
                                      <p:cBhvr>
                                        <p:cTn id="15" dur="1230" accel="100000" fill="hold">
                                          <p:stCondLst>
                                            <p:cond delay="770"/>
                                          </p:stCondLst>
                                        </p:cTn>
                                        <p:tgtEl>
                                          <p:spTgt spid="10256"/>
                                        </p:tgtEl>
                                      </p:cBhvr>
                                      <p:from x="200000" y="450000"/>
                                      <p:to x="100000" y="100000"/>
                                    </p:animScale>
                                    <p:set>
                                      <p:cBhvr>
                                        <p:cTn id="16" dur="770" fill="hold"/>
                                        <p:tgtEl>
                                          <p:spTgt spid="10256"/>
                                        </p:tgtEl>
                                        <p:attrNameLst>
                                          <p:attrName>ppt_x</p:attrName>
                                        </p:attrNameLst>
                                      </p:cBhvr>
                                      <p:to>
                                        <p:strVal val="(0.5)"/>
                                      </p:to>
                                    </p:set>
                                    <p:anim from="(0.5)" to="(#ppt_x)" calcmode="lin" valueType="num">
                                      <p:cBhvr>
                                        <p:cTn id="17" dur="1230" accel="100000" fill="hold">
                                          <p:stCondLst>
                                            <p:cond delay="770"/>
                                          </p:stCondLst>
                                        </p:cTn>
                                        <p:tgtEl>
                                          <p:spTgt spid="10256"/>
                                        </p:tgtEl>
                                        <p:attrNameLst>
                                          <p:attrName>ppt_x</p:attrName>
                                        </p:attrNameLst>
                                      </p:cBhvr>
                                    </p:anim>
                                    <p:set>
                                      <p:cBhvr>
                                        <p:cTn id="18" dur="770" fill="hold"/>
                                        <p:tgtEl>
                                          <p:spTgt spid="10256"/>
                                        </p:tgtEl>
                                        <p:attrNameLst>
                                          <p:attrName>ppt_y</p:attrName>
                                        </p:attrNameLst>
                                      </p:cBhvr>
                                      <p:to>
                                        <p:strVal val="(#ppt_y+0.4)"/>
                                      </p:to>
                                    </p:set>
                                    <p:anim from="(#ppt_y+0.4)" to="(#ppt_y)" calcmode="lin" valueType="num">
                                      <p:cBhvr>
                                        <p:cTn id="19" dur="1230" accel="100000" fill="hold">
                                          <p:stCondLst>
                                            <p:cond delay="770"/>
                                          </p:stCondLst>
                                        </p:cTn>
                                        <p:tgtEl>
                                          <p:spTgt spid="10256"/>
                                        </p:tgtEl>
                                        <p:attrNameLst>
                                          <p:attrName>ppt_y</p:attrName>
                                        </p:attrNameLst>
                                      </p:cBhvr>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34" presetClass="entr" presetSubtype="0" fill="hold" nodeType="clickEffect">
                                  <p:stCondLst>
                                    <p:cond delay="0"/>
                                  </p:stCondLst>
                                  <p:childTnLst>
                                    <p:set>
                                      <p:cBhvr>
                                        <p:cTn id="23" dur="1" fill="hold">
                                          <p:stCondLst>
                                            <p:cond delay="0"/>
                                          </p:stCondLst>
                                        </p:cTn>
                                        <p:tgtEl>
                                          <p:spTgt spid="10254"/>
                                        </p:tgtEl>
                                        <p:attrNameLst>
                                          <p:attrName>style.visibility</p:attrName>
                                        </p:attrNameLst>
                                      </p:cBhvr>
                                      <p:to>
                                        <p:strVal val="visible"/>
                                      </p:to>
                                    </p:set>
                                    <p:anim from="(-#ppt_w/2)" to="(#ppt_x)" calcmode="lin" valueType="num">
                                      <p:cBhvr>
                                        <p:cTn id="24" dur="600" fill="hold">
                                          <p:stCondLst>
                                            <p:cond delay="0"/>
                                          </p:stCondLst>
                                        </p:cTn>
                                        <p:tgtEl>
                                          <p:spTgt spid="10254"/>
                                        </p:tgtEl>
                                        <p:attrNameLst>
                                          <p:attrName>ppt_x</p:attrName>
                                        </p:attrNameLst>
                                      </p:cBhvr>
                                    </p:anim>
                                    <p:anim from="0" to="-1.0" calcmode="lin" valueType="num">
                                      <p:cBhvr>
                                        <p:cTn id="25" dur="200" decel="50000" autoRev="1" fill="hold">
                                          <p:stCondLst>
                                            <p:cond delay="600"/>
                                          </p:stCondLst>
                                        </p:cTn>
                                        <p:tgtEl>
                                          <p:spTgt spid="10254"/>
                                        </p:tgtEl>
                                        <p:attrNameLst>
                                          <p:attrName>xshear</p:attrName>
                                        </p:attrNameLst>
                                      </p:cBhvr>
                                    </p:anim>
                                    <p:animScale>
                                      <p:cBhvr>
                                        <p:cTn id="26" dur="200" decel="100000" autoRev="1" fill="hold">
                                          <p:stCondLst>
                                            <p:cond delay="600"/>
                                          </p:stCondLst>
                                        </p:cTn>
                                        <p:tgtEl>
                                          <p:spTgt spid="10254"/>
                                        </p:tgtEl>
                                      </p:cBhvr>
                                      <p:from x="100000" y="100000"/>
                                      <p:to x="80000" y="100000"/>
                                    </p:animScale>
                                    <p:anim by="(#ppt_h/3+#ppt_w*0.1)" calcmode="lin" valueType="num">
                                      <p:cBhvr additive="sum">
                                        <p:cTn id="27" dur="200" decel="100000" autoRev="1" fill="hold">
                                          <p:stCondLst>
                                            <p:cond delay="600"/>
                                          </p:stCondLst>
                                        </p:cTn>
                                        <p:tgtEl>
                                          <p:spTgt spid="10254"/>
                                        </p:tgtEl>
                                        <p:attrNameLst>
                                          <p:attrName>ppt_x</p:attrName>
                                        </p:attrNameLst>
                                      </p:cBhvr>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10243">
                                            <p:txEl>
                                              <p:pRg st="0" end="0"/>
                                            </p:txEl>
                                          </p:spTgt>
                                        </p:tgtEl>
                                        <p:attrNameLst>
                                          <p:attrName>style.visibility</p:attrName>
                                        </p:attrNameLst>
                                      </p:cBhvr>
                                      <p:to>
                                        <p:strVal val="visible"/>
                                      </p:to>
                                    </p:set>
                                    <p:animEffect transition="in" filter="wipe(down)">
                                      <p:cBhvr>
                                        <p:cTn id="32" dur="580">
                                          <p:stCondLst>
                                            <p:cond delay="0"/>
                                          </p:stCondLst>
                                        </p:cTn>
                                        <p:tgtEl>
                                          <p:spTgt spid="10243">
                                            <p:txEl>
                                              <p:pRg st="0" end="0"/>
                                            </p:txEl>
                                          </p:spTgt>
                                        </p:tgtEl>
                                      </p:cBhvr>
                                    </p:animEffect>
                                    <p:anim calcmode="lin" valueType="num">
                                      <p:cBhvr>
                                        <p:cTn id="33" dur="1822" tmFilter="0,0; 0.14,0.36; 0.43,0.73; 0.71,0.91; 1.0,1.0">
                                          <p:stCondLst>
                                            <p:cond delay="0"/>
                                          </p:stCondLst>
                                        </p:cTn>
                                        <p:tgtEl>
                                          <p:spTgt spid="10243">
                                            <p:txEl>
                                              <p:pRg st="0" end="0"/>
                                            </p:txEl>
                                          </p:spTgt>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10243">
                                            <p:txEl>
                                              <p:pRg st="0" end="0"/>
                                            </p:txEl>
                                          </p:spTgt>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10243">
                                            <p:txEl>
                                              <p:pRg st="0" end="0"/>
                                            </p:txEl>
                                          </p:spTgt>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10243">
                                            <p:txEl>
                                              <p:pRg st="0" end="0"/>
                                            </p:txEl>
                                          </p:spTgt>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10243">
                                            <p:txEl>
                                              <p:pRg st="0" end="0"/>
                                            </p:txEl>
                                          </p:spTgt>
                                        </p:tgtEl>
                                        <p:attrNameLst>
                                          <p:attrName>ppt_y</p:attrName>
                                        </p:attrNameLst>
                                      </p:cBhvr>
                                      <p:tavLst>
                                        <p:tav tm="0" fmla="#ppt_y-sin(pi*$)/81">
                                          <p:val>
                                            <p:fltVal val="0"/>
                                          </p:val>
                                        </p:tav>
                                        <p:tav tm="100000">
                                          <p:val>
                                            <p:fltVal val="1"/>
                                          </p:val>
                                        </p:tav>
                                      </p:tavLst>
                                    </p:anim>
                                    <p:animScale>
                                      <p:cBhvr>
                                        <p:cTn id="38" dur="26">
                                          <p:stCondLst>
                                            <p:cond delay="650"/>
                                          </p:stCondLst>
                                        </p:cTn>
                                        <p:tgtEl>
                                          <p:spTgt spid="10243">
                                            <p:txEl>
                                              <p:pRg st="0" end="0"/>
                                            </p:txEl>
                                          </p:spTgt>
                                        </p:tgtEl>
                                      </p:cBhvr>
                                      <p:to x="100000" y="60000"/>
                                    </p:animScale>
                                    <p:animScale>
                                      <p:cBhvr>
                                        <p:cTn id="39" dur="166" decel="50000">
                                          <p:stCondLst>
                                            <p:cond delay="676"/>
                                          </p:stCondLst>
                                        </p:cTn>
                                        <p:tgtEl>
                                          <p:spTgt spid="10243">
                                            <p:txEl>
                                              <p:pRg st="0" end="0"/>
                                            </p:txEl>
                                          </p:spTgt>
                                        </p:tgtEl>
                                      </p:cBhvr>
                                      <p:to x="100000" y="100000"/>
                                    </p:animScale>
                                    <p:animScale>
                                      <p:cBhvr>
                                        <p:cTn id="40" dur="26">
                                          <p:stCondLst>
                                            <p:cond delay="1312"/>
                                          </p:stCondLst>
                                        </p:cTn>
                                        <p:tgtEl>
                                          <p:spTgt spid="10243">
                                            <p:txEl>
                                              <p:pRg st="0" end="0"/>
                                            </p:txEl>
                                          </p:spTgt>
                                        </p:tgtEl>
                                      </p:cBhvr>
                                      <p:to x="100000" y="80000"/>
                                    </p:animScale>
                                    <p:animScale>
                                      <p:cBhvr>
                                        <p:cTn id="41" dur="166" decel="50000">
                                          <p:stCondLst>
                                            <p:cond delay="1338"/>
                                          </p:stCondLst>
                                        </p:cTn>
                                        <p:tgtEl>
                                          <p:spTgt spid="10243">
                                            <p:txEl>
                                              <p:pRg st="0" end="0"/>
                                            </p:txEl>
                                          </p:spTgt>
                                        </p:tgtEl>
                                      </p:cBhvr>
                                      <p:to x="100000" y="100000"/>
                                    </p:animScale>
                                    <p:animScale>
                                      <p:cBhvr>
                                        <p:cTn id="42" dur="26">
                                          <p:stCondLst>
                                            <p:cond delay="1642"/>
                                          </p:stCondLst>
                                        </p:cTn>
                                        <p:tgtEl>
                                          <p:spTgt spid="10243">
                                            <p:txEl>
                                              <p:pRg st="0" end="0"/>
                                            </p:txEl>
                                          </p:spTgt>
                                        </p:tgtEl>
                                      </p:cBhvr>
                                      <p:to x="100000" y="90000"/>
                                    </p:animScale>
                                    <p:animScale>
                                      <p:cBhvr>
                                        <p:cTn id="43" dur="166" decel="50000">
                                          <p:stCondLst>
                                            <p:cond delay="1668"/>
                                          </p:stCondLst>
                                        </p:cTn>
                                        <p:tgtEl>
                                          <p:spTgt spid="10243">
                                            <p:txEl>
                                              <p:pRg st="0" end="0"/>
                                            </p:txEl>
                                          </p:spTgt>
                                        </p:tgtEl>
                                      </p:cBhvr>
                                      <p:to x="100000" y="100000"/>
                                    </p:animScale>
                                    <p:animScale>
                                      <p:cBhvr>
                                        <p:cTn id="44" dur="26">
                                          <p:stCondLst>
                                            <p:cond delay="1808"/>
                                          </p:stCondLst>
                                        </p:cTn>
                                        <p:tgtEl>
                                          <p:spTgt spid="10243">
                                            <p:txEl>
                                              <p:pRg st="0" end="0"/>
                                            </p:txEl>
                                          </p:spTgt>
                                        </p:tgtEl>
                                      </p:cBhvr>
                                      <p:to x="100000" y="95000"/>
                                    </p:animScale>
                                    <p:animScale>
                                      <p:cBhvr>
                                        <p:cTn id="45" dur="166" decel="50000">
                                          <p:stCondLst>
                                            <p:cond delay="1834"/>
                                          </p:stCondLst>
                                        </p:cTn>
                                        <p:tgtEl>
                                          <p:spTgt spid="1024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AutoShape 4"/>
          <p:cNvSpPr>
            <a:spLocks noChangeArrowheads="1"/>
          </p:cNvSpPr>
          <p:nvPr/>
        </p:nvSpPr>
        <p:spPr bwMode="auto">
          <a:xfrm>
            <a:off x="3635375" y="3284538"/>
            <a:ext cx="5040313" cy="2376487"/>
          </a:xfrm>
          <a:prstGeom prst="wedgeRoundRectCallout">
            <a:avLst>
              <a:gd name="adj1" fmla="val 52111"/>
              <a:gd name="adj2" fmla="val 74250"/>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GB" altLang="en-US"/>
          </a:p>
        </p:txBody>
      </p:sp>
      <p:sp>
        <p:nvSpPr>
          <p:cNvPr id="12293" name="Text Box 5"/>
          <p:cNvSpPr txBox="1">
            <a:spLocks noChangeArrowheads="1"/>
          </p:cNvSpPr>
          <p:nvPr/>
        </p:nvSpPr>
        <p:spPr bwMode="auto">
          <a:xfrm>
            <a:off x="3779838" y="3716338"/>
            <a:ext cx="4537075"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sz="3600"/>
              <a:t>It is a label for the photograph!</a:t>
            </a:r>
            <a:endParaRPr lang="en-US" altLang="en-US" sz="3600"/>
          </a:p>
        </p:txBody>
      </p:sp>
      <p:sp>
        <p:nvSpPr>
          <p:cNvPr id="12290" name="Rectangle 2"/>
          <p:cNvSpPr>
            <a:spLocks noGrp="1" noChangeArrowheads="1"/>
          </p:cNvSpPr>
          <p:nvPr>
            <p:ph type="title"/>
          </p:nvPr>
        </p:nvSpPr>
        <p:spPr/>
        <p:txBody>
          <a:bodyPr/>
          <a:lstStyle/>
          <a:p>
            <a:r>
              <a:rPr lang="en-GB" altLang="en-US"/>
              <a:t>Caption</a:t>
            </a:r>
            <a:endParaRPr lang="en-US" altLang="en-US"/>
          </a:p>
        </p:txBody>
      </p:sp>
      <p:sp>
        <p:nvSpPr>
          <p:cNvPr id="12291" name="Rectangle 3"/>
          <p:cNvSpPr>
            <a:spLocks noGrp="1" noChangeArrowheads="1"/>
          </p:cNvSpPr>
          <p:nvPr>
            <p:ph type="body" idx="1"/>
          </p:nvPr>
        </p:nvSpPr>
        <p:spPr>
          <a:xfrm>
            <a:off x="457200" y="1600200"/>
            <a:ext cx="8229600" cy="1541463"/>
          </a:xfrm>
        </p:spPr>
        <p:txBody>
          <a:bodyPr/>
          <a:lstStyle/>
          <a:p>
            <a:pPr>
              <a:lnSpc>
                <a:spcPct val="90000"/>
              </a:lnSpc>
            </a:pPr>
            <a:r>
              <a:rPr lang="en-GB" altLang="en-US"/>
              <a:t>A caption goes underneath a photo to identify something or someone and to give us more information. </a:t>
            </a:r>
            <a:endParaRPr lang="en-US" altLang="en-US"/>
          </a:p>
        </p:txBody>
      </p:sp>
    </p:spTree>
    <p:extLst>
      <p:ext uri="{BB962C8B-B14F-4D97-AF65-F5344CB8AC3E}">
        <p14:creationId xmlns:p14="http://schemas.microsoft.com/office/powerpoint/2010/main" val="263560870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mph" presetSubtype="1" grpId="0" nodeType="clickEffect">
                                  <p:stCondLst>
                                    <p:cond delay="0"/>
                                  </p:stCondLst>
                                  <p:iterate type="lt">
                                    <p:tmAbs val="500"/>
                                  </p:iterate>
                                  <p:childTnLst>
                                    <p:set>
                                      <p:cBhvr override="childStyle">
                                        <p:cTn id="6" dur="indefinite"/>
                                        <p:tgtEl>
                                          <p:spTgt spid="12290"/>
                                        </p:tgtEl>
                                        <p:attrNameLst>
                                          <p:attrName>style.fontStyle</p:attrName>
                                        </p:attrNameLst>
                                      </p:cBhvr>
                                      <p:to>
                                        <p:strVal val="normal"/>
                                      </p:to>
                                    </p:set>
                                    <p:set>
                                      <p:cBhvr override="childStyle">
                                        <p:cTn id="7" dur="indefinite"/>
                                        <p:tgtEl>
                                          <p:spTgt spid="12290"/>
                                        </p:tgtEl>
                                        <p:attrNameLst>
                                          <p:attrName>style.fontWeight</p:attrName>
                                        </p:attrNameLst>
                                      </p:cBhvr>
                                      <p:to>
                                        <p:strVal val="bold"/>
                                      </p:to>
                                    </p:set>
                                    <p:set>
                                      <p:cBhvr override="childStyle">
                                        <p:cTn id="8" dur="indefinite"/>
                                        <p:tgtEl>
                                          <p:spTgt spid="12290"/>
                                        </p:tgtEl>
                                        <p:attrNameLst>
                                          <p:attrName>style.textDecorationUnderline</p:attrName>
                                        </p:attrNameLst>
                                      </p:cBhvr>
                                      <p:to>
                                        <p:strVal val="fals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37" presetClass="entr" presetSubtype="0" fill="hold" grpId="0" nodeType="clickEffect">
                                  <p:stCondLst>
                                    <p:cond delay="0"/>
                                  </p:stCondLst>
                                  <p:childTnLst>
                                    <p:set>
                                      <p:cBhvr>
                                        <p:cTn id="12" dur="1" fill="hold">
                                          <p:stCondLst>
                                            <p:cond delay="0"/>
                                          </p:stCondLst>
                                        </p:cTn>
                                        <p:tgtEl>
                                          <p:spTgt spid="12291">
                                            <p:txEl>
                                              <p:pRg st="0" end="0"/>
                                            </p:txEl>
                                          </p:spTgt>
                                        </p:tgtEl>
                                        <p:attrNameLst>
                                          <p:attrName>style.visibility</p:attrName>
                                        </p:attrNameLst>
                                      </p:cBhvr>
                                      <p:to>
                                        <p:strVal val="visible"/>
                                      </p:to>
                                    </p:set>
                                    <p:animEffect transition="in" filter="fade">
                                      <p:cBhvr>
                                        <p:cTn id="13" dur="1000"/>
                                        <p:tgtEl>
                                          <p:spTgt spid="12291">
                                            <p:txEl>
                                              <p:pRg st="0" end="0"/>
                                            </p:txEl>
                                          </p:spTgt>
                                        </p:tgtEl>
                                      </p:cBhvr>
                                    </p:animEffect>
                                    <p:anim calcmode="lin" valueType="num">
                                      <p:cBhvr>
                                        <p:cTn id="14" dur="1000" fill="hold"/>
                                        <p:tgtEl>
                                          <p:spTgt spid="12291">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12291">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12291">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51" presetClass="entr" presetSubtype="0" fill="hold" grpId="0" nodeType="clickEffect">
                                  <p:stCondLst>
                                    <p:cond delay="0"/>
                                  </p:stCondLst>
                                  <p:childTnLst>
                                    <p:set>
                                      <p:cBhvr>
                                        <p:cTn id="20" dur="1" fill="hold">
                                          <p:stCondLst>
                                            <p:cond delay="0"/>
                                          </p:stCondLst>
                                        </p:cTn>
                                        <p:tgtEl>
                                          <p:spTgt spid="12292"/>
                                        </p:tgtEl>
                                        <p:attrNameLst>
                                          <p:attrName>style.visibility</p:attrName>
                                        </p:attrNameLst>
                                      </p:cBhvr>
                                      <p:to>
                                        <p:strVal val="visible"/>
                                      </p:to>
                                    </p:set>
                                    <p:animEffect transition="in" filter="fade">
                                      <p:cBhvr>
                                        <p:cTn id="21" dur="770" decel="100000"/>
                                        <p:tgtEl>
                                          <p:spTgt spid="12292"/>
                                        </p:tgtEl>
                                      </p:cBhvr>
                                    </p:animEffect>
                                    <p:animScale>
                                      <p:cBhvr>
                                        <p:cTn id="22" dur="770" decel="100000"/>
                                        <p:tgtEl>
                                          <p:spTgt spid="12292"/>
                                        </p:tgtEl>
                                      </p:cBhvr>
                                      <p:from x="10000" y="10000"/>
                                      <p:to x="200000" y="450000"/>
                                    </p:animScale>
                                    <p:animScale>
                                      <p:cBhvr>
                                        <p:cTn id="23" dur="1230" accel="100000" fill="hold">
                                          <p:stCondLst>
                                            <p:cond delay="770"/>
                                          </p:stCondLst>
                                        </p:cTn>
                                        <p:tgtEl>
                                          <p:spTgt spid="12292"/>
                                        </p:tgtEl>
                                      </p:cBhvr>
                                      <p:from x="200000" y="450000"/>
                                      <p:to x="100000" y="100000"/>
                                    </p:animScale>
                                    <p:set>
                                      <p:cBhvr>
                                        <p:cTn id="24" dur="770" fill="hold"/>
                                        <p:tgtEl>
                                          <p:spTgt spid="12292"/>
                                        </p:tgtEl>
                                        <p:attrNameLst>
                                          <p:attrName>ppt_x</p:attrName>
                                        </p:attrNameLst>
                                      </p:cBhvr>
                                      <p:to>
                                        <p:strVal val="(0.5)"/>
                                      </p:to>
                                    </p:set>
                                    <p:anim from="(0.5)" to="(#ppt_x)" calcmode="lin" valueType="num">
                                      <p:cBhvr>
                                        <p:cTn id="25" dur="1230" accel="100000" fill="hold">
                                          <p:stCondLst>
                                            <p:cond delay="770"/>
                                          </p:stCondLst>
                                        </p:cTn>
                                        <p:tgtEl>
                                          <p:spTgt spid="12292"/>
                                        </p:tgtEl>
                                        <p:attrNameLst>
                                          <p:attrName>ppt_x</p:attrName>
                                        </p:attrNameLst>
                                      </p:cBhvr>
                                    </p:anim>
                                    <p:set>
                                      <p:cBhvr>
                                        <p:cTn id="26" dur="770" fill="hold"/>
                                        <p:tgtEl>
                                          <p:spTgt spid="12292"/>
                                        </p:tgtEl>
                                        <p:attrNameLst>
                                          <p:attrName>ppt_y</p:attrName>
                                        </p:attrNameLst>
                                      </p:cBhvr>
                                      <p:to>
                                        <p:strVal val="(#ppt_y+0.4)"/>
                                      </p:to>
                                    </p:set>
                                    <p:anim from="(#ppt_y+0.4)" to="(#ppt_y)" calcmode="lin" valueType="num">
                                      <p:cBhvr>
                                        <p:cTn id="27" dur="1230" accel="100000" fill="hold">
                                          <p:stCondLst>
                                            <p:cond delay="770"/>
                                          </p:stCondLst>
                                        </p:cTn>
                                        <p:tgtEl>
                                          <p:spTgt spid="12292"/>
                                        </p:tgtEl>
                                        <p:attrNameLst>
                                          <p:attrName>ppt_y</p:attrName>
                                        </p:attrNameLst>
                                      </p:cBhvr>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3" presetClass="entr" presetSubtype="16" fill="hold" grpId="0" nodeType="clickEffect">
                                  <p:stCondLst>
                                    <p:cond delay="0"/>
                                  </p:stCondLst>
                                  <p:childTnLst>
                                    <p:set>
                                      <p:cBhvr>
                                        <p:cTn id="31" dur="1" fill="hold">
                                          <p:stCondLst>
                                            <p:cond delay="0"/>
                                          </p:stCondLst>
                                        </p:cTn>
                                        <p:tgtEl>
                                          <p:spTgt spid="12293"/>
                                        </p:tgtEl>
                                        <p:attrNameLst>
                                          <p:attrName>style.visibility</p:attrName>
                                        </p:attrNameLst>
                                      </p:cBhvr>
                                      <p:to>
                                        <p:strVal val="visible"/>
                                      </p:to>
                                    </p:set>
                                    <p:anim calcmode="lin" valueType="num">
                                      <p:cBhvr>
                                        <p:cTn id="32" dur="500" fill="hold"/>
                                        <p:tgtEl>
                                          <p:spTgt spid="12293"/>
                                        </p:tgtEl>
                                        <p:attrNameLst>
                                          <p:attrName>ppt_w</p:attrName>
                                        </p:attrNameLst>
                                      </p:cBhvr>
                                      <p:tavLst>
                                        <p:tav tm="0">
                                          <p:val>
                                            <p:fltVal val="0"/>
                                          </p:val>
                                        </p:tav>
                                        <p:tav tm="100000">
                                          <p:val>
                                            <p:strVal val="#ppt_w"/>
                                          </p:val>
                                        </p:tav>
                                      </p:tavLst>
                                    </p:anim>
                                    <p:anim calcmode="lin" valueType="num">
                                      <p:cBhvr>
                                        <p:cTn id="33" dur="500" fill="hold"/>
                                        <p:tgtEl>
                                          <p:spTgt spid="1229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animBg="1"/>
      <p:bldP spid="12293" grpId="0"/>
      <p:bldP spid="12290" grpId="0"/>
      <p:bldP spid="12291"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SassoonCRInfant"/>
        <a:ea typeface=""/>
        <a:cs typeface=""/>
      </a:majorFont>
      <a:minorFont>
        <a:latin typeface="SassoonCRInfan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1034</TotalTime>
  <Words>311</Words>
  <Application>Microsoft Office PowerPoint</Application>
  <PresentationFormat>On-screen Show (4:3)</PresentationFormat>
  <Paragraphs>49</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SassoonCRInfant</vt:lpstr>
      <vt:lpstr>Office Theme</vt:lpstr>
      <vt:lpstr>WALT analyse newspaper articles</vt:lpstr>
      <vt:lpstr>Using your newspapers, talk to your partner about these questions:</vt:lpstr>
      <vt:lpstr>Layout of a newspaper</vt:lpstr>
      <vt:lpstr>Headlines</vt:lpstr>
      <vt:lpstr>Introduction/Opening</vt:lpstr>
      <vt:lpstr>Main body</vt:lpstr>
      <vt:lpstr>Summary/Conclusion</vt:lpstr>
      <vt:lpstr>Photos</vt:lpstr>
      <vt:lpstr>Caption</vt:lpstr>
    </vt:vector>
  </TitlesOfParts>
  <Company>Shropshire Council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Tiffany Hughes</cp:lastModifiedBy>
  <cp:revision>43</cp:revision>
  <dcterms:created xsi:type="dcterms:W3CDTF">2015-05-18T14:25:51Z</dcterms:created>
  <dcterms:modified xsi:type="dcterms:W3CDTF">2020-05-16T09:14:50Z</dcterms:modified>
</cp:coreProperties>
</file>