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0" r:id="rId5"/>
    <p:sldId id="261" r:id="rId6"/>
    <p:sldId id="262" r:id="rId7"/>
    <p:sldId id="263" r:id="rId8"/>
    <p:sldId id="264" r:id="rId9"/>
    <p:sldId id="265" r:id="rId10"/>
    <p:sldId id="267" r:id="rId11"/>
    <p:sldId id="268" r:id="rId12"/>
    <p:sldId id="266" r:id="rId13"/>
    <p:sldId id="269" r:id="rId14"/>
    <p:sldId id="270" r:id="rId15"/>
    <p:sldId id="271"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77" d="100"/>
          <a:sy n="77" d="100"/>
        </p:scale>
        <p:origin x="51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A2725DA-5E39-4D24-85C4-6B12CE16D9EF}" type="datetimeFigureOut">
              <a:rPr lang="en-GB" smtClean="0"/>
              <a:t>07/03/2022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C0A6D0-4570-4DD1-90B9-787F08A07377}" type="slidenum">
              <a:rPr lang="en-GB" smtClean="0"/>
              <a:t>‹#›</a:t>
            </a:fld>
            <a:endParaRPr lang="en-GB"/>
          </a:p>
        </p:txBody>
      </p:sp>
    </p:spTree>
    <p:extLst>
      <p:ext uri="{BB962C8B-B14F-4D97-AF65-F5344CB8AC3E}">
        <p14:creationId xmlns:p14="http://schemas.microsoft.com/office/powerpoint/2010/main" val="17103260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A2725DA-5E39-4D24-85C4-6B12CE16D9EF}" type="datetimeFigureOut">
              <a:rPr lang="en-GB" smtClean="0"/>
              <a:t>07/03/2022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C0A6D0-4570-4DD1-90B9-787F08A07377}" type="slidenum">
              <a:rPr lang="en-GB" smtClean="0"/>
              <a:t>‹#›</a:t>
            </a:fld>
            <a:endParaRPr lang="en-GB"/>
          </a:p>
        </p:txBody>
      </p:sp>
    </p:spTree>
    <p:extLst>
      <p:ext uri="{BB962C8B-B14F-4D97-AF65-F5344CB8AC3E}">
        <p14:creationId xmlns:p14="http://schemas.microsoft.com/office/powerpoint/2010/main" val="7462579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A2725DA-5E39-4D24-85C4-6B12CE16D9EF}" type="datetimeFigureOut">
              <a:rPr lang="en-GB" smtClean="0"/>
              <a:t>07/03/2022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C0A6D0-4570-4DD1-90B9-787F08A07377}" type="slidenum">
              <a:rPr lang="en-GB" smtClean="0"/>
              <a:t>‹#›</a:t>
            </a:fld>
            <a:endParaRPr lang="en-GB"/>
          </a:p>
        </p:txBody>
      </p:sp>
    </p:spTree>
    <p:extLst>
      <p:ext uri="{BB962C8B-B14F-4D97-AF65-F5344CB8AC3E}">
        <p14:creationId xmlns:p14="http://schemas.microsoft.com/office/powerpoint/2010/main" val="11360739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A2725DA-5E39-4D24-85C4-6B12CE16D9EF}" type="datetimeFigureOut">
              <a:rPr lang="en-GB" smtClean="0"/>
              <a:t>07/03/2022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7C0A6D0-4570-4DD1-90B9-787F08A07377}" type="slidenum">
              <a:rPr lang="en-GB" smtClean="0"/>
              <a:t>‹#›</a:t>
            </a:fld>
            <a:endParaRPr lang="en-GB"/>
          </a:p>
        </p:txBody>
      </p:sp>
    </p:spTree>
    <p:extLst>
      <p:ext uri="{BB962C8B-B14F-4D97-AF65-F5344CB8AC3E}">
        <p14:creationId xmlns:p14="http://schemas.microsoft.com/office/powerpoint/2010/main" val="3933328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A2725DA-5E39-4D24-85C4-6B12CE16D9EF}" type="datetimeFigureOut">
              <a:rPr lang="en-GB" smtClean="0"/>
              <a:t>07/03/2022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7C0A6D0-4570-4DD1-90B9-787F08A07377}" type="slidenum">
              <a:rPr lang="en-GB" smtClean="0"/>
              <a:t>‹#›</a:t>
            </a:fld>
            <a:endParaRPr lang="en-GB"/>
          </a:p>
        </p:txBody>
      </p:sp>
    </p:spTree>
    <p:extLst>
      <p:ext uri="{BB962C8B-B14F-4D97-AF65-F5344CB8AC3E}">
        <p14:creationId xmlns:p14="http://schemas.microsoft.com/office/powerpoint/2010/main" val="10689145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A2725DA-5E39-4D24-85C4-6B12CE16D9EF}" type="datetimeFigureOut">
              <a:rPr lang="en-GB" smtClean="0"/>
              <a:t>07/03/2022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7C0A6D0-4570-4DD1-90B9-787F08A07377}" type="slidenum">
              <a:rPr lang="en-GB" smtClean="0"/>
              <a:t>‹#›</a:t>
            </a:fld>
            <a:endParaRPr lang="en-GB"/>
          </a:p>
        </p:txBody>
      </p:sp>
    </p:spTree>
    <p:extLst>
      <p:ext uri="{BB962C8B-B14F-4D97-AF65-F5344CB8AC3E}">
        <p14:creationId xmlns:p14="http://schemas.microsoft.com/office/powerpoint/2010/main" val="9860985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2725DA-5E39-4D24-85C4-6B12CE16D9EF}" type="datetimeFigureOut">
              <a:rPr lang="en-GB" smtClean="0"/>
              <a:t>07/03/2022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7C0A6D0-4570-4DD1-90B9-787F08A07377}" type="slidenum">
              <a:rPr lang="en-GB" smtClean="0"/>
              <a:t>‹#›</a:t>
            </a:fld>
            <a:endParaRPr lang="en-GB"/>
          </a:p>
        </p:txBody>
      </p:sp>
    </p:spTree>
    <p:extLst>
      <p:ext uri="{BB962C8B-B14F-4D97-AF65-F5344CB8AC3E}">
        <p14:creationId xmlns:p14="http://schemas.microsoft.com/office/powerpoint/2010/main" val="35182838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A2725DA-5E39-4D24-85C4-6B12CE16D9EF}" type="datetimeFigureOut">
              <a:rPr lang="en-GB" smtClean="0"/>
              <a:t>07/03/2022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7C0A6D0-4570-4DD1-90B9-787F08A07377}" type="slidenum">
              <a:rPr lang="en-GB" smtClean="0"/>
              <a:t>‹#›</a:t>
            </a:fld>
            <a:endParaRPr lang="en-GB"/>
          </a:p>
        </p:txBody>
      </p:sp>
    </p:spTree>
    <p:extLst>
      <p:ext uri="{BB962C8B-B14F-4D97-AF65-F5344CB8AC3E}">
        <p14:creationId xmlns:p14="http://schemas.microsoft.com/office/powerpoint/2010/main" val="18233538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A2725DA-5E39-4D24-85C4-6B12CE16D9EF}" type="datetimeFigureOut">
              <a:rPr lang="en-GB" smtClean="0"/>
              <a:t>07/03/2022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7C0A6D0-4570-4DD1-90B9-787F08A07377}" type="slidenum">
              <a:rPr lang="en-GB" smtClean="0"/>
              <a:t>‹#›</a:t>
            </a:fld>
            <a:endParaRPr lang="en-GB"/>
          </a:p>
        </p:txBody>
      </p:sp>
    </p:spTree>
    <p:extLst>
      <p:ext uri="{BB962C8B-B14F-4D97-AF65-F5344CB8AC3E}">
        <p14:creationId xmlns:p14="http://schemas.microsoft.com/office/powerpoint/2010/main" val="29669534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A2725DA-5E39-4D24-85C4-6B12CE16D9EF}" type="datetimeFigureOut">
              <a:rPr lang="en-GB" smtClean="0"/>
              <a:t>07/03/2022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C0A6D0-4570-4DD1-90B9-787F08A07377}" type="slidenum">
              <a:rPr lang="en-GB" smtClean="0"/>
              <a:t>‹#›</a:t>
            </a:fld>
            <a:endParaRPr lang="en-GB"/>
          </a:p>
        </p:txBody>
      </p:sp>
    </p:spTree>
    <p:extLst>
      <p:ext uri="{BB962C8B-B14F-4D97-AF65-F5344CB8AC3E}">
        <p14:creationId xmlns:p14="http://schemas.microsoft.com/office/powerpoint/2010/main" val="28540388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A2725DA-5E39-4D24-85C4-6B12CE16D9EF}" type="datetimeFigureOut">
              <a:rPr lang="en-GB" smtClean="0"/>
              <a:t>07/03/2022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C0A6D0-4570-4DD1-90B9-787F08A07377}" type="slidenum">
              <a:rPr lang="en-GB" smtClean="0"/>
              <a:t>‹#›</a:t>
            </a:fld>
            <a:endParaRPr lang="en-GB"/>
          </a:p>
        </p:txBody>
      </p:sp>
    </p:spTree>
    <p:extLst>
      <p:ext uri="{BB962C8B-B14F-4D97-AF65-F5344CB8AC3E}">
        <p14:creationId xmlns:p14="http://schemas.microsoft.com/office/powerpoint/2010/main" val="40940307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A2725DA-5E39-4D24-85C4-6B12CE16D9EF}" type="datetimeFigureOut">
              <a:rPr lang="en-GB" smtClean="0"/>
              <a:t>07/03/2022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C0A6D0-4570-4DD1-90B9-787F08A07377}" type="slidenum">
              <a:rPr lang="en-GB" smtClean="0"/>
              <a:t>‹#›</a:t>
            </a:fld>
            <a:endParaRPr lang="en-GB"/>
          </a:p>
        </p:txBody>
      </p:sp>
    </p:spTree>
    <p:extLst>
      <p:ext uri="{BB962C8B-B14F-4D97-AF65-F5344CB8AC3E}">
        <p14:creationId xmlns:p14="http://schemas.microsoft.com/office/powerpoint/2010/main" val="39665780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smtClean="0"/>
              <a:t>Year 4 Multiplication Tables Check</a:t>
            </a:r>
            <a:br>
              <a:rPr lang="en-GB" dirty="0" smtClean="0"/>
            </a:br>
            <a:endParaRPr lang="en-GB" dirty="0"/>
          </a:p>
        </p:txBody>
      </p:sp>
    </p:spTree>
    <p:extLst>
      <p:ext uri="{BB962C8B-B14F-4D97-AF65-F5344CB8AC3E}">
        <p14:creationId xmlns:p14="http://schemas.microsoft.com/office/powerpoint/2010/main" val="29471553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2793" y="2225456"/>
            <a:ext cx="10515600" cy="1325563"/>
          </a:xfrm>
        </p:spPr>
        <p:txBody>
          <a:bodyPr>
            <a:noAutofit/>
          </a:bodyPr>
          <a:lstStyle/>
          <a:p>
            <a:r>
              <a:rPr lang="en-GB" sz="3200" dirty="0" smtClean="0"/>
              <a:t>The Multiplication </a:t>
            </a:r>
            <a:r>
              <a:rPr lang="en-GB" sz="3200" dirty="0"/>
              <a:t>T</a:t>
            </a:r>
            <a:r>
              <a:rPr lang="en-GB" sz="3200" dirty="0" smtClean="0"/>
              <a:t>ables Check (MTC) is an on-screen assessment designed to determine whether pupils are able to fluently recall their multiplication tables up to 12, which is essential for future success in mathematics. </a:t>
            </a:r>
            <a:br>
              <a:rPr lang="en-GB" sz="3200" dirty="0" smtClean="0"/>
            </a:br>
            <a:r>
              <a:rPr lang="en-GB" sz="3200" dirty="0"/>
              <a:t/>
            </a:r>
            <a:br>
              <a:rPr lang="en-GB" sz="3200" dirty="0"/>
            </a:br>
            <a:r>
              <a:rPr lang="en-GB" sz="3200" dirty="0" smtClean="0"/>
              <a:t>The MTC was trialled in June 2019 but this is the first year that it is a statutory requirement that all schools have to administer the check.  </a:t>
            </a:r>
          </a:p>
        </p:txBody>
      </p:sp>
    </p:spTree>
    <p:extLst>
      <p:ext uri="{BB962C8B-B14F-4D97-AF65-F5344CB8AC3E}">
        <p14:creationId xmlns:p14="http://schemas.microsoft.com/office/powerpoint/2010/main" val="9551301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7146" y="900085"/>
            <a:ext cx="12044854" cy="5693866"/>
          </a:xfrm>
          <a:prstGeom prst="rect">
            <a:avLst/>
          </a:prstGeom>
          <a:noFill/>
        </p:spPr>
        <p:txBody>
          <a:bodyPr wrap="square" rtlCol="0">
            <a:spAutoFit/>
          </a:bodyPr>
          <a:lstStyle/>
          <a:p>
            <a:pPr marL="457200" indent="-457200">
              <a:buFont typeface="Arial" panose="020B0604020202020204" pitchFamily="34" charset="0"/>
              <a:buChar char="•"/>
            </a:pPr>
            <a:r>
              <a:rPr lang="en-GB" sz="2800" dirty="0" smtClean="0">
                <a:latin typeface="+mj-lt"/>
              </a:rPr>
              <a:t>The </a:t>
            </a:r>
            <a:r>
              <a:rPr lang="en-GB" sz="2800" dirty="0">
                <a:latin typeface="+mj-lt"/>
              </a:rPr>
              <a:t>MTC is a KS2 assessment that is taken by pupils at the end of year 4 and is based on the 2014 National </a:t>
            </a:r>
            <a:r>
              <a:rPr lang="en-GB" sz="2800" dirty="0" smtClean="0">
                <a:latin typeface="+mj-lt"/>
              </a:rPr>
              <a:t>Curriculum</a:t>
            </a:r>
          </a:p>
          <a:p>
            <a:pPr marL="457200" indent="-457200">
              <a:buFont typeface="Arial" panose="020B0604020202020204" pitchFamily="34" charset="0"/>
              <a:buChar char="•"/>
            </a:pPr>
            <a:endParaRPr lang="en-GB" sz="2800" dirty="0">
              <a:latin typeface="+mj-lt"/>
            </a:endParaRPr>
          </a:p>
          <a:p>
            <a:pPr marL="457200" indent="-457200">
              <a:buFont typeface="Arial" panose="020B0604020202020204" pitchFamily="34" charset="0"/>
              <a:buChar char="•"/>
            </a:pPr>
            <a:r>
              <a:rPr lang="en-GB" sz="2800" dirty="0" smtClean="0">
                <a:latin typeface="+mj-lt"/>
              </a:rPr>
              <a:t>It </a:t>
            </a:r>
            <a:r>
              <a:rPr lang="en-GB" sz="2800" dirty="0">
                <a:latin typeface="+mj-lt"/>
              </a:rPr>
              <a:t>is focussed on the fluent recall of multiplication </a:t>
            </a:r>
            <a:r>
              <a:rPr lang="en-GB" sz="2800" dirty="0" smtClean="0">
                <a:latin typeface="+mj-lt"/>
              </a:rPr>
              <a:t>facts</a:t>
            </a:r>
          </a:p>
          <a:p>
            <a:endParaRPr lang="en-GB" sz="2800" dirty="0" smtClean="0">
              <a:latin typeface="+mj-lt"/>
            </a:endParaRPr>
          </a:p>
          <a:p>
            <a:pPr marL="457200" indent="-457200">
              <a:buFont typeface="Arial" panose="020B0604020202020204" pitchFamily="34" charset="0"/>
              <a:buChar char="•"/>
            </a:pPr>
            <a:r>
              <a:rPr lang="en-GB" sz="2800" dirty="0" smtClean="0">
                <a:latin typeface="+mj-lt"/>
              </a:rPr>
              <a:t>The </a:t>
            </a:r>
            <a:r>
              <a:rPr lang="en-GB" sz="2800" dirty="0">
                <a:latin typeface="+mj-lt"/>
              </a:rPr>
              <a:t>curriculum </a:t>
            </a:r>
            <a:r>
              <a:rPr lang="en-GB" sz="2800" dirty="0" smtClean="0">
                <a:latin typeface="+mj-lt"/>
              </a:rPr>
              <a:t>states, </a:t>
            </a:r>
            <a:r>
              <a:rPr lang="en-GB" sz="2800" i="1" dirty="0" smtClean="0">
                <a:latin typeface="+mj-lt"/>
              </a:rPr>
              <a:t>‘</a:t>
            </a:r>
            <a:r>
              <a:rPr lang="en-GB" sz="2800" i="1" dirty="0">
                <a:latin typeface="+mj-lt"/>
              </a:rPr>
              <a:t>By the end of Year 4, pupils should have memorised their multiplication tables up to and including the 12 multiplication table and show precision and fluency in their work</a:t>
            </a:r>
            <a:r>
              <a:rPr lang="en-GB" sz="2800" i="1" dirty="0" smtClean="0">
                <a:latin typeface="+mj-lt"/>
              </a:rPr>
              <a:t>’</a:t>
            </a:r>
          </a:p>
          <a:p>
            <a:pPr marL="457200" indent="-457200">
              <a:buFont typeface="Arial" panose="020B0604020202020204" pitchFamily="34" charset="0"/>
              <a:buChar char="•"/>
            </a:pPr>
            <a:endParaRPr lang="en-GB" sz="2800" i="1" dirty="0">
              <a:latin typeface="+mj-lt"/>
            </a:endParaRPr>
          </a:p>
          <a:p>
            <a:pPr marL="457200" indent="-457200">
              <a:buFont typeface="Arial" panose="020B0604020202020204" pitchFamily="34" charset="0"/>
              <a:buChar char="•"/>
            </a:pPr>
            <a:r>
              <a:rPr lang="en-GB" sz="2800" dirty="0" smtClean="0">
                <a:latin typeface="+mj-lt"/>
              </a:rPr>
              <a:t>The Year 4 programme of study also states, </a:t>
            </a:r>
            <a:r>
              <a:rPr lang="en-GB" sz="2800" i="1" dirty="0" smtClean="0">
                <a:latin typeface="+mj-lt"/>
              </a:rPr>
              <a:t>‘Pupils should be taught to recall multiplication and division facts for the multiplication tables up to 12 x 12’</a:t>
            </a:r>
          </a:p>
          <a:p>
            <a:endParaRPr lang="en-GB" sz="2800" i="1" dirty="0" smtClean="0">
              <a:latin typeface="+mj-lt"/>
            </a:endParaRPr>
          </a:p>
          <a:p>
            <a:pPr marL="457200" indent="-457200">
              <a:buFont typeface="Arial" panose="020B0604020202020204" pitchFamily="34" charset="0"/>
              <a:buChar char="•"/>
            </a:pPr>
            <a:r>
              <a:rPr lang="en-GB" sz="2800" dirty="0" smtClean="0">
                <a:latin typeface="+mj-lt"/>
              </a:rPr>
              <a:t>The MTC only assesses the instant recall of multiplication facts</a:t>
            </a:r>
            <a:endParaRPr lang="en-GB" sz="2800" dirty="0">
              <a:latin typeface="+mj-lt"/>
            </a:endParaRPr>
          </a:p>
        </p:txBody>
      </p:sp>
      <p:sp>
        <p:nvSpPr>
          <p:cNvPr id="5" name="TextBox 4"/>
          <p:cNvSpPr txBox="1"/>
          <p:nvPr/>
        </p:nvSpPr>
        <p:spPr>
          <a:xfrm>
            <a:off x="4035973" y="253754"/>
            <a:ext cx="3373820" cy="646331"/>
          </a:xfrm>
          <a:prstGeom prst="rect">
            <a:avLst/>
          </a:prstGeom>
          <a:noFill/>
        </p:spPr>
        <p:txBody>
          <a:bodyPr wrap="square" rtlCol="0">
            <a:spAutoFit/>
          </a:bodyPr>
          <a:lstStyle/>
          <a:p>
            <a:pPr algn="ctr"/>
            <a:r>
              <a:rPr lang="en-GB" sz="3600" b="1" dirty="0" smtClean="0">
                <a:latin typeface="+mj-lt"/>
              </a:rPr>
              <a:t>About the MTC</a:t>
            </a:r>
            <a:endParaRPr lang="en-GB" sz="3600" b="1" dirty="0">
              <a:latin typeface="+mj-lt"/>
            </a:endParaRPr>
          </a:p>
        </p:txBody>
      </p:sp>
    </p:spTree>
    <p:extLst>
      <p:ext uri="{BB962C8B-B14F-4D97-AF65-F5344CB8AC3E}">
        <p14:creationId xmlns:p14="http://schemas.microsoft.com/office/powerpoint/2010/main" val="9993457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1053772"/>
          </a:xfrm>
        </p:spPr>
        <p:txBody>
          <a:bodyPr>
            <a:normAutofit/>
          </a:bodyPr>
          <a:lstStyle/>
          <a:p>
            <a:pPr algn="ctr"/>
            <a:r>
              <a:rPr lang="en-GB" sz="3200" b="1" dirty="0" smtClean="0"/>
              <a:t>When will the MTC be carried out</a:t>
            </a:r>
            <a:endParaRPr lang="en-GB" sz="3200" b="1" dirty="0"/>
          </a:p>
        </p:txBody>
      </p:sp>
      <p:sp>
        <p:nvSpPr>
          <p:cNvPr id="3" name="TextBox 2"/>
          <p:cNvSpPr txBox="1"/>
          <p:nvPr/>
        </p:nvSpPr>
        <p:spPr>
          <a:xfrm>
            <a:off x="646386" y="1418898"/>
            <a:ext cx="11414234" cy="4401205"/>
          </a:xfrm>
          <a:prstGeom prst="rect">
            <a:avLst/>
          </a:prstGeom>
          <a:noFill/>
        </p:spPr>
        <p:txBody>
          <a:bodyPr wrap="square" rtlCol="0">
            <a:spAutoFit/>
          </a:bodyPr>
          <a:lstStyle/>
          <a:p>
            <a:pPr marL="457200" indent="-457200">
              <a:buFont typeface="Arial" panose="020B0604020202020204" pitchFamily="34" charset="0"/>
              <a:buChar char="•"/>
            </a:pPr>
            <a:r>
              <a:rPr lang="en-GB" sz="2800" dirty="0" smtClean="0">
                <a:latin typeface="+mj-lt"/>
              </a:rPr>
              <a:t>There is a 3 week window starting on the 6</a:t>
            </a:r>
            <a:r>
              <a:rPr lang="en-GB" sz="2800" baseline="30000" dirty="0" smtClean="0">
                <a:latin typeface="+mj-lt"/>
              </a:rPr>
              <a:t>th</a:t>
            </a:r>
            <a:r>
              <a:rPr lang="en-GB" sz="2800" dirty="0" smtClean="0">
                <a:latin typeface="+mj-lt"/>
              </a:rPr>
              <a:t> June, for the administration of the check</a:t>
            </a:r>
          </a:p>
          <a:p>
            <a:pPr marL="457200" indent="-457200">
              <a:buFont typeface="Arial" panose="020B0604020202020204" pitchFamily="34" charset="0"/>
              <a:buChar char="•"/>
            </a:pPr>
            <a:endParaRPr lang="en-GB" sz="2800" dirty="0">
              <a:latin typeface="+mj-lt"/>
            </a:endParaRPr>
          </a:p>
          <a:p>
            <a:pPr marL="457200" indent="-457200">
              <a:buFont typeface="Arial" panose="020B0604020202020204" pitchFamily="34" charset="0"/>
              <a:buChar char="•"/>
            </a:pPr>
            <a:r>
              <a:rPr lang="en-GB" sz="2800" dirty="0" smtClean="0">
                <a:latin typeface="+mj-lt"/>
              </a:rPr>
              <a:t>There is no set day to administer the check </a:t>
            </a:r>
          </a:p>
          <a:p>
            <a:pPr marL="457200" indent="-457200">
              <a:buFont typeface="Arial" panose="020B0604020202020204" pitchFamily="34" charset="0"/>
              <a:buChar char="•"/>
            </a:pPr>
            <a:endParaRPr lang="en-GB" sz="2800" dirty="0">
              <a:latin typeface="+mj-lt"/>
            </a:endParaRPr>
          </a:p>
          <a:p>
            <a:pPr marL="457200" indent="-457200">
              <a:buFont typeface="Arial" panose="020B0604020202020204" pitchFamily="34" charset="0"/>
              <a:buChar char="•"/>
            </a:pPr>
            <a:r>
              <a:rPr lang="en-GB" sz="2800" dirty="0" smtClean="0">
                <a:latin typeface="+mj-lt"/>
              </a:rPr>
              <a:t>Children will not all take the check at the same time</a:t>
            </a:r>
          </a:p>
          <a:p>
            <a:pPr marL="457200" indent="-457200">
              <a:buFont typeface="Arial" panose="020B0604020202020204" pitchFamily="34" charset="0"/>
              <a:buChar char="•"/>
            </a:pPr>
            <a:endParaRPr lang="en-GB" sz="2800" dirty="0">
              <a:latin typeface="+mj-lt"/>
            </a:endParaRPr>
          </a:p>
          <a:p>
            <a:pPr marL="457200" indent="-457200">
              <a:buFont typeface="Arial" panose="020B0604020202020204" pitchFamily="34" charset="0"/>
              <a:buChar char="•"/>
            </a:pPr>
            <a:r>
              <a:rPr lang="en-GB" sz="2800" dirty="0" smtClean="0">
                <a:latin typeface="+mj-lt"/>
              </a:rPr>
              <a:t>All eligible year 4 pupils in England will be required to take the check</a:t>
            </a:r>
          </a:p>
          <a:p>
            <a:pPr marL="457200" indent="-457200">
              <a:buFont typeface="Arial" panose="020B0604020202020204" pitchFamily="34" charset="0"/>
              <a:buChar char="•"/>
            </a:pPr>
            <a:endParaRPr lang="en-GB" sz="2800" i="1" dirty="0"/>
          </a:p>
          <a:p>
            <a:pPr marL="457200" indent="-457200">
              <a:buFont typeface="Arial" panose="020B0604020202020204" pitchFamily="34" charset="0"/>
              <a:buChar char="•"/>
            </a:pPr>
            <a:endParaRPr lang="en-GB" sz="2800" i="1" dirty="0"/>
          </a:p>
        </p:txBody>
      </p:sp>
    </p:spTree>
    <p:extLst>
      <p:ext uri="{BB962C8B-B14F-4D97-AF65-F5344CB8AC3E}">
        <p14:creationId xmlns:p14="http://schemas.microsoft.com/office/powerpoint/2010/main" val="17309957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1053772"/>
          </a:xfrm>
        </p:spPr>
        <p:txBody>
          <a:bodyPr>
            <a:normAutofit/>
          </a:bodyPr>
          <a:lstStyle/>
          <a:p>
            <a:pPr algn="ctr"/>
            <a:r>
              <a:rPr lang="en-GB" sz="3200" b="1" dirty="0" smtClean="0"/>
              <a:t>How is the MTC carried out</a:t>
            </a:r>
            <a:endParaRPr lang="en-GB" sz="3200" b="1" dirty="0"/>
          </a:p>
        </p:txBody>
      </p:sp>
      <p:sp>
        <p:nvSpPr>
          <p:cNvPr id="3" name="TextBox 2"/>
          <p:cNvSpPr txBox="1"/>
          <p:nvPr/>
        </p:nvSpPr>
        <p:spPr>
          <a:xfrm>
            <a:off x="646386" y="1418898"/>
            <a:ext cx="11414234" cy="4832092"/>
          </a:xfrm>
          <a:prstGeom prst="rect">
            <a:avLst/>
          </a:prstGeom>
          <a:noFill/>
        </p:spPr>
        <p:txBody>
          <a:bodyPr wrap="square" rtlCol="0">
            <a:spAutoFit/>
          </a:bodyPr>
          <a:lstStyle/>
          <a:p>
            <a:pPr marL="457200" indent="-457200">
              <a:buFont typeface="Arial" panose="020B0604020202020204" pitchFamily="34" charset="0"/>
              <a:buChar char="•"/>
            </a:pPr>
            <a:r>
              <a:rPr lang="en-GB" sz="2800" dirty="0" smtClean="0">
                <a:latin typeface="+mj-lt"/>
              </a:rPr>
              <a:t>The check is fully digital and takes place on screen</a:t>
            </a:r>
          </a:p>
          <a:p>
            <a:pPr marL="457200" indent="-457200">
              <a:buFont typeface="Arial" panose="020B0604020202020204" pitchFamily="34" charset="0"/>
              <a:buChar char="•"/>
            </a:pPr>
            <a:endParaRPr lang="en-GB" sz="2800" dirty="0">
              <a:latin typeface="+mj-lt"/>
            </a:endParaRPr>
          </a:p>
          <a:p>
            <a:pPr marL="457200" indent="-457200">
              <a:buFont typeface="Arial" panose="020B0604020202020204" pitchFamily="34" charset="0"/>
              <a:buChar char="•"/>
            </a:pPr>
            <a:r>
              <a:rPr lang="en-GB" sz="2800" dirty="0" smtClean="0">
                <a:latin typeface="+mj-lt"/>
              </a:rPr>
              <a:t>Children will use a device they are use to and have practised on (desktop, laptop or tablet)</a:t>
            </a:r>
          </a:p>
          <a:p>
            <a:pPr marL="457200" indent="-457200">
              <a:buFont typeface="Arial" panose="020B0604020202020204" pitchFamily="34" charset="0"/>
              <a:buChar char="•"/>
            </a:pPr>
            <a:endParaRPr lang="en-GB" sz="2800" dirty="0">
              <a:latin typeface="+mj-lt"/>
            </a:endParaRPr>
          </a:p>
          <a:p>
            <a:pPr marL="457200" indent="-457200">
              <a:buFont typeface="Arial" panose="020B0604020202020204" pitchFamily="34" charset="0"/>
              <a:buChar char="•"/>
            </a:pPr>
            <a:r>
              <a:rPr lang="en-GB" sz="2800" dirty="0" smtClean="0">
                <a:latin typeface="+mj-lt"/>
              </a:rPr>
              <a:t>Answers will be entered using a keyboard or a touchscreen number pad</a:t>
            </a:r>
          </a:p>
          <a:p>
            <a:pPr marL="457200" indent="-457200">
              <a:buFont typeface="Arial" panose="020B0604020202020204" pitchFamily="34" charset="0"/>
              <a:buChar char="•"/>
            </a:pPr>
            <a:endParaRPr lang="en-GB" sz="2800" dirty="0">
              <a:latin typeface="+mj-lt"/>
            </a:endParaRPr>
          </a:p>
          <a:p>
            <a:pPr marL="457200" indent="-457200">
              <a:buFont typeface="Arial" panose="020B0604020202020204" pitchFamily="34" charset="0"/>
              <a:buChar char="•"/>
            </a:pPr>
            <a:r>
              <a:rPr lang="en-GB" sz="2800" dirty="0" smtClean="0">
                <a:latin typeface="+mj-lt"/>
              </a:rPr>
              <a:t>The check should take no longer than 5 minutes per pupil and will be administered by an adult that they are familiar with</a:t>
            </a:r>
          </a:p>
          <a:p>
            <a:pPr marL="457200" indent="-457200">
              <a:buFont typeface="Arial" panose="020B0604020202020204" pitchFamily="34" charset="0"/>
              <a:buChar char="•"/>
            </a:pPr>
            <a:endParaRPr lang="en-GB" sz="2800" i="1" dirty="0"/>
          </a:p>
          <a:p>
            <a:pPr marL="457200" indent="-457200">
              <a:buFont typeface="Arial" panose="020B0604020202020204" pitchFamily="34" charset="0"/>
              <a:buChar char="•"/>
            </a:pPr>
            <a:endParaRPr lang="en-GB" sz="2800" i="1" dirty="0"/>
          </a:p>
        </p:txBody>
      </p:sp>
    </p:spTree>
    <p:extLst>
      <p:ext uri="{BB962C8B-B14F-4D97-AF65-F5344CB8AC3E}">
        <p14:creationId xmlns:p14="http://schemas.microsoft.com/office/powerpoint/2010/main" val="35598309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1053772"/>
          </a:xfrm>
        </p:spPr>
        <p:txBody>
          <a:bodyPr>
            <a:normAutofit/>
          </a:bodyPr>
          <a:lstStyle/>
          <a:p>
            <a:pPr algn="ctr"/>
            <a:r>
              <a:rPr lang="en-GB" sz="3200" b="1" dirty="0" smtClean="0"/>
              <a:t>What will the MTC involve</a:t>
            </a:r>
            <a:endParaRPr lang="en-GB" sz="3200" b="1" dirty="0"/>
          </a:p>
        </p:txBody>
      </p:sp>
      <p:sp>
        <p:nvSpPr>
          <p:cNvPr id="3" name="TextBox 2"/>
          <p:cNvSpPr txBox="1"/>
          <p:nvPr/>
        </p:nvSpPr>
        <p:spPr>
          <a:xfrm>
            <a:off x="646386" y="1418898"/>
            <a:ext cx="11414234" cy="954107"/>
          </a:xfrm>
          <a:prstGeom prst="rect">
            <a:avLst/>
          </a:prstGeom>
          <a:noFill/>
        </p:spPr>
        <p:txBody>
          <a:bodyPr wrap="square" rtlCol="0">
            <a:spAutoFit/>
          </a:bodyPr>
          <a:lstStyle/>
          <a:p>
            <a:pPr marL="457200" indent="-457200">
              <a:buFont typeface="Arial" panose="020B0604020202020204" pitchFamily="34" charset="0"/>
              <a:buChar char="•"/>
            </a:pPr>
            <a:endParaRPr lang="en-GB" sz="2800" i="1" dirty="0"/>
          </a:p>
          <a:p>
            <a:pPr marL="457200" indent="-457200">
              <a:buFont typeface="Arial" panose="020B0604020202020204" pitchFamily="34" charset="0"/>
              <a:buChar char="•"/>
            </a:pPr>
            <a:endParaRPr lang="en-GB" sz="2800" i="1" dirty="0"/>
          </a:p>
        </p:txBody>
      </p:sp>
      <p:sp>
        <p:nvSpPr>
          <p:cNvPr id="4" name="TextBox 3"/>
          <p:cNvSpPr txBox="1"/>
          <p:nvPr/>
        </p:nvSpPr>
        <p:spPr>
          <a:xfrm>
            <a:off x="0" y="1418898"/>
            <a:ext cx="12060620" cy="5262979"/>
          </a:xfrm>
          <a:prstGeom prst="rect">
            <a:avLst/>
          </a:prstGeom>
          <a:noFill/>
        </p:spPr>
        <p:txBody>
          <a:bodyPr wrap="square" rtlCol="0">
            <a:spAutoFit/>
          </a:bodyPr>
          <a:lstStyle/>
          <a:p>
            <a:pPr marL="457200" indent="-457200">
              <a:buFont typeface="Arial" panose="020B0604020202020204" pitchFamily="34" charset="0"/>
              <a:buChar char="•"/>
            </a:pPr>
            <a:r>
              <a:rPr lang="en-GB" sz="2800" dirty="0" smtClean="0">
                <a:latin typeface="+mj-lt"/>
              </a:rPr>
              <a:t>Children will get </a:t>
            </a:r>
            <a:r>
              <a:rPr lang="en-GB" sz="2800" dirty="0" smtClean="0">
                <a:solidFill>
                  <a:schemeClr val="accent1"/>
                </a:solidFill>
                <a:latin typeface="+mj-lt"/>
              </a:rPr>
              <a:t>6 seconds </a:t>
            </a:r>
            <a:r>
              <a:rPr lang="en-GB" sz="2800" dirty="0" smtClean="0">
                <a:latin typeface="+mj-lt"/>
              </a:rPr>
              <a:t>from the time the question appears to input their answer</a:t>
            </a:r>
          </a:p>
          <a:p>
            <a:pPr marL="457200" indent="-457200">
              <a:buFont typeface="Arial" panose="020B0604020202020204" pitchFamily="34" charset="0"/>
              <a:buChar char="•"/>
            </a:pPr>
            <a:r>
              <a:rPr lang="en-GB" sz="2800" dirty="0" smtClean="0">
                <a:latin typeface="+mj-lt"/>
              </a:rPr>
              <a:t>There will be </a:t>
            </a:r>
            <a:r>
              <a:rPr lang="en-GB" sz="2800" dirty="0" smtClean="0">
                <a:solidFill>
                  <a:schemeClr val="accent1"/>
                </a:solidFill>
                <a:latin typeface="+mj-lt"/>
              </a:rPr>
              <a:t>25 questions </a:t>
            </a:r>
            <a:r>
              <a:rPr lang="en-GB" sz="2800" dirty="0" smtClean="0">
                <a:latin typeface="+mj-lt"/>
              </a:rPr>
              <a:t>with a 3 second pause in-between them</a:t>
            </a:r>
            <a:endParaRPr lang="en-GB" sz="2800" dirty="0">
              <a:latin typeface="+mj-lt"/>
            </a:endParaRPr>
          </a:p>
          <a:p>
            <a:pPr marL="457200" indent="-457200">
              <a:buFont typeface="Arial" panose="020B0604020202020204" pitchFamily="34" charset="0"/>
              <a:buChar char="•"/>
            </a:pPr>
            <a:r>
              <a:rPr lang="en-GB" sz="2800" dirty="0" smtClean="0">
                <a:latin typeface="+mj-lt"/>
              </a:rPr>
              <a:t>Each pupil will be randomly assigned their questions</a:t>
            </a:r>
            <a:endParaRPr lang="en-GB" sz="2800" dirty="0">
              <a:latin typeface="+mj-lt"/>
            </a:endParaRPr>
          </a:p>
          <a:p>
            <a:pPr marL="457200" indent="-457200">
              <a:buFont typeface="Arial" panose="020B0604020202020204" pitchFamily="34" charset="0"/>
              <a:buChar char="•"/>
            </a:pPr>
            <a:r>
              <a:rPr lang="en-GB" sz="2800" dirty="0" smtClean="0">
                <a:latin typeface="+mj-lt"/>
              </a:rPr>
              <a:t>They will only have to face multiplication statements (not related division facts)</a:t>
            </a:r>
          </a:p>
          <a:p>
            <a:pPr marL="457200" indent="-457200">
              <a:buFont typeface="Arial" panose="020B0604020202020204" pitchFamily="34" charset="0"/>
              <a:buChar char="•"/>
            </a:pPr>
            <a:r>
              <a:rPr lang="en-GB" sz="2800" dirty="0" smtClean="0">
                <a:latin typeface="+mj-lt"/>
              </a:rPr>
              <a:t>There will always be questions from the 3,4,5,6,7,8,9,11 and 12 multiplication tables in each check</a:t>
            </a:r>
          </a:p>
          <a:p>
            <a:pPr marL="457200" indent="-457200">
              <a:buFont typeface="Arial" panose="020B0604020202020204" pitchFamily="34" charset="0"/>
              <a:buChar char="•"/>
            </a:pPr>
            <a:r>
              <a:rPr lang="en-GB" sz="2800" dirty="0" smtClean="0">
                <a:latin typeface="+mj-lt"/>
              </a:rPr>
              <a:t>There will be no questions from the 1x table</a:t>
            </a:r>
          </a:p>
          <a:p>
            <a:pPr marL="457200" indent="-457200">
              <a:buFont typeface="Arial" panose="020B0604020202020204" pitchFamily="34" charset="0"/>
              <a:buChar char="•"/>
            </a:pPr>
            <a:r>
              <a:rPr lang="en-GB" sz="2800" dirty="0" smtClean="0">
                <a:latin typeface="+mj-lt"/>
              </a:rPr>
              <a:t>There will be a maximum of 7 questions from the 2, 5 and 10 times tables</a:t>
            </a:r>
          </a:p>
          <a:p>
            <a:pPr marL="457200" indent="-457200">
              <a:buFont typeface="Arial" panose="020B0604020202020204" pitchFamily="34" charset="0"/>
              <a:buChar char="•"/>
            </a:pPr>
            <a:r>
              <a:rPr lang="en-GB" sz="2800" dirty="0" smtClean="0">
                <a:latin typeface="+mj-lt"/>
              </a:rPr>
              <a:t>There is an emphasis on the 6,7,8,9 and 12 times tables as these are the most difficult</a:t>
            </a:r>
            <a:endParaRPr lang="en-GB" sz="2800" dirty="0">
              <a:latin typeface="+mj-lt"/>
            </a:endParaRPr>
          </a:p>
          <a:p>
            <a:pPr marL="457200" indent="-457200">
              <a:buFont typeface="Arial" panose="020B0604020202020204" pitchFamily="34" charset="0"/>
              <a:buChar char="•"/>
            </a:pPr>
            <a:endParaRPr lang="en-GB" sz="2800" i="1" dirty="0"/>
          </a:p>
        </p:txBody>
      </p:sp>
    </p:spTree>
    <p:extLst>
      <p:ext uri="{BB962C8B-B14F-4D97-AF65-F5344CB8AC3E}">
        <p14:creationId xmlns:p14="http://schemas.microsoft.com/office/powerpoint/2010/main" val="7847606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1053772"/>
          </a:xfrm>
        </p:spPr>
        <p:txBody>
          <a:bodyPr>
            <a:normAutofit/>
          </a:bodyPr>
          <a:lstStyle/>
          <a:p>
            <a:pPr algn="ctr"/>
            <a:r>
              <a:rPr lang="en-GB" sz="3200" b="1" dirty="0" smtClean="0"/>
              <a:t>Specific arrangements for the MTC</a:t>
            </a:r>
            <a:endParaRPr lang="en-GB" sz="3200" b="1" dirty="0"/>
          </a:p>
        </p:txBody>
      </p:sp>
      <p:sp>
        <p:nvSpPr>
          <p:cNvPr id="3" name="TextBox 2"/>
          <p:cNvSpPr txBox="1"/>
          <p:nvPr/>
        </p:nvSpPr>
        <p:spPr>
          <a:xfrm>
            <a:off x="646386" y="1418898"/>
            <a:ext cx="11414234" cy="954107"/>
          </a:xfrm>
          <a:prstGeom prst="rect">
            <a:avLst/>
          </a:prstGeom>
          <a:noFill/>
        </p:spPr>
        <p:txBody>
          <a:bodyPr wrap="square" rtlCol="0">
            <a:spAutoFit/>
          </a:bodyPr>
          <a:lstStyle/>
          <a:p>
            <a:pPr marL="457200" indent="-457200">
              <a:buFont typeface="Arial" panose="020B0604020202020204" pitchFamily="34" charset="0"/>
              <a:buChar char="•"/>
            </a:pPr>
            <a:endParaRPr lang="en-GB" sz="2800" i="1" dirty="0"/>
          </a:p>
          <a:p>
            <a:pPr marL="457200" indent="-457200">
              <a:buFont typeface="Arial" panose="020B0604020202020204" pitchFamily="34" charset="0"/>
              <a:buChar char="•"/>
            </a:pPr>
            <a:endParaRPr lang="en-GB" sz="2800" i="1" dirty="0"/>
          </a:p>
        </p:txBody>
      </p:sp>
      <p:sp>
        <p:nvSpPr>
          <p:cNvPr id="5" name="TextBox 4"/>
          <p:cNvSpPr txBox="1"/>
          <p:nvPr/>
        </p:nvSpPr>
        <p:spPr>
          <a:xfrm>
            <a:off x="646386" y="1418898"/>
            <a:ext cx="11414234" cy="4832092"/>
          </a:xfrm>
          <a:prstGeom prst="rect">
            <a:avLst/>
          </a:prstGeom>
          <a:noFill/>
        </p:spPr>
        <p:txBody>
          <a:bodyPr wrap="square" rtlCol="0">
            <a:spAutoFit/>
          </a:bodyPr>
          <a:lstStyle/>
          <a:p>
            <a:r>
              <a:rPr lang="en-GB" sz="2800" dirty="0" smtClean="0">
                <a:latin typeface="+mj-lt"/>
              </a:rPr>
              <a:t>Children with additional needs, who have adaptions made to their provision in school, may be allotted specific arrangements. </a:t>
            </a:r>
          </a:p>
          <a:p>
            <a:endParaRPr lang="en-GB" sz="2800" dirty="0" smtClean="0">
              <a:latin typeface="+mj-lt"/>
            </a:endParaRPr>
          </a:p>
          <a:p>
            <a:pPr marL="457200" indent="-457200">
              <a:buFont typeface="Arial" panose="020B0604020202020204" pitchFamily="34" charset="0"/>
              <a:buChar char="•"/>
            </a:pPr>
            <a:r>
              <a:rPr lang="en-GB" sz="2800" dirty="0" smtClean="0">
                <a:latin typeface="+mj-lt"/>
              </a:rPr>
              <a:t>Changes to the colour of the background and questions</a:t>
            </a:r>
          </a:p>
          <a:p>
            <a:pPr marL="457200" indent="-457200">
              <a:buFont typeface="Arial" panose="020B0604020202020204" pitchFamily="34" charset="0"/>
              <a:buChar char="•"/>
            </a:pPr>
            <a:r>
              <a:rPr lang="en-GB" sz="2800" dirty="0" smtClean="0">
                <a:latin typeface="+mj-lt"/>
              </a:rPr>
              <a:t>Font adjustments</a:t>
            </a:r>
          </a:p>
          <a:p>
            <a:pPr marL="457200" indent="-457200">
              <a:buFont typeface="Arial" panose="020B0604020202020204" pitchFamily="34" charset="0"/>
              <a:buChar char="•"/>
            </a:pPr>
            <a:r>
              <a:rPr lang="en-GB" sz="2800" dirty="0" smtClean="0">
                <a:latin typeface="+mj-lt"/>
              </a:rPr>
              <a:t>Removing on-screen number pad</a:t>
            </a:r>
          </a:p>
          <a:p>
            <a:pPr marL="457200" indent="-457200">
              <a:buFont typeface="Arial" panose="020B0604020202020204" pitchFamily="34" charset="0"/>
              <a:buChar char="•"/>
            </a:pPr>
            <a:r>
              <a:rPr lang="en-GB" sz="2800" dirty="0" smtClean="0">
                <a:latin typeface="+mj-lt"/>
              </a:rPr>
              <a:t>An adult to input answers</a:t>
            </a:r>
          </a:p>
          <a:p>
            <a:pPr marL="457200" indent="-457200">
              <a:buFont typeface="Arial" panose="020B0604020202020204" pitchFamily="34" charset="0"/>
              <a:buChar char="•"/>
            </a:pPr>
            <a:r>
              <a:rPr lang="en-GB" sz="2800" dirty="0" smtClean="0">
                <a:latin typeface="+mj-lt"/>
              </a:rPr>
              <a:t>Question reader</a:t>
            </a:r>
          </a:p>
          <a:p>
            <a:pPr marL="457200" indent="-457200">
              <a:buFont typeface="Arial" panose="020B0604020202020204" pitchFamily="34" charset="0"/>
              <a:buChar char="•"/>
            </a:pPr>
            <a:r>
              <a:rPr lang="en-GB" sz="2800" dirty="0" smtClean="0">
                <a:latin typeface="+mj-lt"/>
              </a:rPr>
              <a:t>Audible time alert</a:t>
            </a:r>
          </a:p>
          <a:p>
            <a:endParaRPr lang="en-GB" sz="2800" i="1" dirty="0"/>
          </a:p>
          <a:p>
            <a:pPr marL="457200" indent="-457200">
              <a:buFont typeface="Arial" panose="020B0604020202020204" pitchFamily="34" charset="0"/>
              <a:buChar char="•"/>
            </a:pPr>
            <a:endParaRPr lang="en-GB" sz="2800" i="1" dirty="0"/>
          </a:p>
        </p:txBody>
      </p:sp>
    </p:spTree>
    <p:extLst>
      <p:ext uri="{BB962C8B-B14F-4D97-AF65-F5344CB8AC3E}">
        <p14:creationId xmlns:p14="http://schemas.microsoft.com/office/powerpoint/2010/main" val="23021023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1053772"/>
          </a:xfrm>
        </p:spPr>
        <p:txBody>
          <a:bodyPr>
            <a:normAutofit/>
          </a:bodyPr>
          <a:lstStyle/>
          <a:p>
            <a:pPr algn="ctr"/>
            <a:r>
              <a:rPr lang="en-GB" sz="3200" b="1" dirty="0" smtClean="0"/>
              <a:t>Reporting of the MTC</a:t>
            </a:r>
            <a:endParaRPr lang="en-GB" sz="3200" b="1" dirty="0"/>
          </a:p>
        </p:txBody>
      </p:sp>
      <p:sp>
        <p:nvSpPr>
          <p:cNvPr id="3" name="TextBox 2"/>
          <p:cNvSpPr txBox="1"/>
          <p:nvPr/>
        </p:nvSpPr>
        <p:spPr>
          <a:xfrm>
            <a:off x="646386" y="1418898"/>
            <a:ext cx="11414234" cy="954107"/>
          </a:xfrm>
          <a:prstGeom prst="rect">
            <a:avLst/>
          </a:prstGeom>
          <a:noFill/>
        </p:spPr>
        <p:txBody>
          <a:bodyPr wrap="square" rtlCol="0">
            <a:spAutoFit/>
          </a:bodyPr>
          <a:lstStyle/>
          <a:p>
            <a:pPr marL="457200" indent="-457200">
              <a:buFont typeface="Arial" panose="020B0604020202020204" pitchFamily="34" charset="0"/>
              <a:buChar char="•"/>
            </a:pPr>
            <a:endParaRPr lang="en-GB" sz="2800" i="1" dirty="0"/>
          </a:p>
          <a:p>
            <a:pPr marL="457200" indent="-457200">
              <a:buFont typeface="Arial" panose="020B0604020202020204" pitchFamily="34" charset="0"/>
              <a:buChar char="•"/>
            </a:pPr>
            <a:endParaRPr lang="en-GB" sz="2800" i="1" dirty="0"/>
          </a:p>
        </p:txBody>
      </p:sp>
      <p:sp>
        <p:nvSpPr>
          <p:cNvPr id="5" name="TextBox 4"/>
          <p:cNvSpPr txBox="1"/>
          <p:nvPr/>
        </p:nvSpPr>
        <p:spPr>
          <a:xfrm>
            <a:off x="646386" y="1418898"/>
            <a:ext cx="11414234" cy="4832092"/>
          </a:xfrm>
          <a:prstGeom prst="rect">
            <a:avLst/>
          </a:prstGeom>
          <a:noFill/>
        </p:spPr>
        <p:txBody>
          <a:bodyPr wrap="square" rtlCol="0">
            <a:spAutoFit/>
          </a:bodyPr>
          <a:lstStyle/>
          <a:p>
            <a:pPr marL="457200" indent="-457200">
              <a:buFont typeface="Arial" panose="020B0604020202020204" pitchFamily="34" charset="0"/>
              <a:buChar char="•"/>
            </a:pPr>
            <a:r>
              <a:rPr lang="en-GB" sz="2800" dirty="0" smtClean="0"/>
              <a:t>The pupils will not be told their score at the end of the check</a:t>
            </a:r>
          </a:p>
          <a:p>
            <a:endParaRPr lang="en-GB" sz="2800" dirty="0" smtClean="0"/>
          </a:p>
          <a:p>
            <a:pPr marL="457200" indent="-457200">
              <a:buFont typeface="Arial" panose="020B0604020202020204" pitchFamily="34" charset="0"/>
              <a:buChar char="•"/>
            </a:pPr>
            <a:r>
              <a:rPr lang="en-GB" sz="2800" dirty="0" smtClean="0"/>
              <a:t>Pupil results will be made available to schools later on in the term</a:t>
            </a:r>
          </a:p>
          <a:p>
            <a:endParaRPr lang="en-GB" sz="2800" dirty="0" smtClean="0"/>
          </a:p>
          <a:p>
            <a:pPr marL="457200" indent="-457200">
              <a:buFont typeface="Arial" panose="020B0604020202020204" pitchFamily="34" charset="0"/>
              <a:buChar char="•"/>
            </a:pPr>
            <a:r>
              <a:rPr lang="en-GB" sz="2800" dirty="0" smtClean="0"/>
              <a:t>It is likely that schools will be asked to report the result to parents at the end of the term</a:t>
            </a:r>
          </a:p>
          <a:p>
            <a:endParaRPr lang="en-GB" sz="2800" dirty="0" smtClean="0"/>
          </a:p>
          <a:p>
            <a:pPr marL="457200" indent="-457200">
              <a:buFont typeface="Arial" panose="020B0604020202020204" pitchFamily="34" charset="0"/>
              <a:buChar char="•"/>
            </a:pPr>
            <a:r>
              <a:rPr lang="en-GB" sz="2800" b="1" dirty="0" smtClean="0"/>
              <a:t>There is no pass mark</a:t>
            </a:r>
          </a:p>
          <a:p>
            <a:pPr marL="457200" indent="-457200">
              <a:buFont typeface="Arial" panose="020B0604020202020204" pitchFamily="34" charset="0"/>
              <a:buChar char="•"/>
            </a:pPr>
            <a:endParaRPr lang="en-GB" sz="2800" b="1" dirty="0"/>
          </a:p>
          <a:p>
            <a:pPr marL="457200" indent="-457200">
              <a:buFont typeface="Arial" panose="020B0604020202020204" pitchFamily="34" charset="0"/>
              <a:buChar char="•"/>
            </a:pPr>
            <a:r>
              <a:rPr lang="en-GB" sz="2800" dirty="0" smtClean="0"/>
              <a:t>The school level data will not be published</a:t>
            </a:r>
          </a:p>
          <a:p>
            <a:endParaRPr lang="en-GB" sz="2800" b="1" dirty="0"/>
          </a:p>
        </p:txBody>
      </p:sp>
    </p:spTree>
    <p:extLst>
      <p:ext uri="{BB962C8B-B14F-4D97-AF65-F5344CB8AC3E}">
        <p14:creationId xmlns:p14="http://schemas.microsoft.com/office/powerpoint/2010/main" val="27286815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8634" y="128644"/>
            <a:ext cx="10515600" cy="817287"/>
          </a:xfrm>
        </p:spPr>
        <p:txBody>
          <a:bodyPr>
            <a:normAutofit/>
          </a:bodyPr>
          <a:lstStyle/>
          <a:p>
            <a:pPr algn="ctr"/>
            <a:r>
              <a:rPr lang="en-GB" sz="3200" b="1" dirty="0" smtClean="0"/>
              <a:t>How do we teach times tables</a:t>
            </a:r>
            <a:endParaRPr lang="en-GB" sz="3200" b="1" dirty="0"/>
          </a:p>
        </p:txBody>
      </p:sp>
      <p:sp>
        <p:nvSpPr>
          <p:cNvPr id="3" name="TextBox 2"/>
          <p:cNvSpPr txBox="1"/>
          <p:nvPr/>
        </p:nvSpPr>
        <p:spPr>
          <a:xfrm>
            <a:off x="646386" y="1418898"/>
            <a:ext cx="11414234" cy="954107"/>
          </a:xfrm>
          <a:prstGeom prst="rect">
            <a:avLst/>
          </a:prstGeom>
          <a:noFill/>
        </p:spPr>
        <p:txBody>
          <a:bodyPr wrap="square" rtlCol="0">
            <a:spAutoFit/>
          </a:bodyPr>
          <a:lstStyle/>
          <a:p>
            <a:pPr marL="457200" indent="-457200">
              <a:buFont typeface="Arial" panose="020B0604020202020204" pitchFamily="34" charset="0"/>
              <a:buChar char="•"/>
            </a:pPr>
            <a:endParaRPr lang="en-GB" sz="2800" i="1" dirty="0"/>
          </a:p>
          <a:p>
            <a:pPr marL="457200" indent="-457200">
              <a:buFont typeface="Arial" panose="020B0604020202020204" pitchFamily="34" charset="0"/>
              <a:buChar char="•"/>
            </a:pPr>
            <a:endParaRPr lang="en-GB" sz="2800" i="1" dirty="0"/>
          </a:p>
        </p:txBody>
      </p:sp>
      <p:sp>
        <p:nvSpPr>
          <p:cNvPr id="6" name="TextBox 5"/>
          <p:cNvSpPr txBox="1"/>
          <p:nvPr/>
        </p:nvSpPr>
        <p:spPr>
          <a:xfrm>
            <a:off x="383628" y="945931"/>
            <a:ext cx="11808372" cy="5693866"/>
          </a:xfrm>
          <a:prstGeom prst="rect">
            <a:avLst/>
          </a:prstGeom>
          <a:noFill/>
        </p:spPr>
        <p:txBody>
          <a:bodyPr wrap="square" rtlCol="0">
            <a:spAutoFit/>
          </a:bodyPr>
          <a:lstStyle/>
          <a:p>
            <a:pPr marL="457200" indent="-457200">
              <a:buFont typeface="Arial" panose="020B0604020202020204" pitchFamily="34" charset="0"/>
              <a:buChar char="•"/>
            </a:pPr>
            <a:r>
              <a:rPr lang="en-GB" sz="2800" dirty="0" smtClean="0">
                <a:latin typeface="+mj-lt"/>
              </a:rPr>
              <a:t>Counting and looking for patterns</a:t>
            </a:r>
          </a:p>
          <a:p>
            <a:pPr marL="457200" indent="-457200">
              <a:buFont typeface="Arial" panose="020B0604020202020204" pitchFamily="34" charset="0"/>
              <a:buChar char="•"/>
            </a:pPr>
            <a:r>
              <a:rPr lang="en-GB" sz="2800" dirty="0" smtClean="0">
                <a:latin typeface="+mj-lt"/>
              </a:rPr>
              <a:t>Repeated addition</a:t>
            </a:r>
          </a:p>
          <a:p>
            <a:pPr marL="457200" indent="-457200">
              <a:buFont typeface="Arial" panose="020B0604020202020204" pitchFamily="34" charset="0"/>
              <a:buChar char="•"/>
            </a:pPr>
            <a:r>
              <a:rPr lang="en-GB" sz="2800" dirty="0" smtClean="0">
                <a:latin typeface="+mj-lt"/>
              </a:rPr>
              <a:t>Multiplication is commutative</a:t>
            </a:r>
          </a:p>
          <a:p>
            <a:pPr marL="457200" indent="-457200">
              <a:buFont typeface="Arial" panose="020B0604020202020204" pitchFamily="34" charset="0"/>
              <a:buChar char="•"/>
            </a:pPr>
            <a:r>
              <a:rPr lang="en-GB" sz="2800" dirty="0" smtClean="0">
                <a:latin typeface="+mj-lt"/>
              </a:rPr>
              <a:t>Multiplication is the inverse of division</a:t>
            </a:r>
          </a:p>
          <a:p>
            <a:pPr marL="457200" indent="-457200">
              <a:buFont typeface="Arial" panose="020B0604020202020204" pitchFamily="34" charset="0"/>
              <a:buChar char="•"/>
            </a:pPr>
            <a:r>
              <a:rPr lang="en-GB" sz="2800" dirty="0" smtClean="0">
                <a:latin typeface="+mj-lt"/>
              </a:rPr>
              <a:t>Number families</a:t>
            </a:r>
          </a:p>
          <a:p>
            <a:pPr marL="457200" indent="-457200">
              <a:buFont typeface="Arial" panose="020B0604020202020204" pitchFamily="34" charset="0"/>
              <a:buChar char="•"/>
            </a:pPr>
            <a:r>
              <a:rPr lang="en-GB" sz="2800" dirty="0" smtClean="0">
                <a:latin typeface="+mj-lt"/>
              </a:rPr>
              <a:t>Using known facts</a:t>
            </a:r>
          </a:p>
          <a:p>
            <a:endParaRPr lang="en-GB" sz="2800" dirty="0">
              <a:latin typeface="+mj-lt"/>
            </a:endParaRPr>
          </a:p>
          <a:p>
            <a:pPr marL="457200" indent="-457200">
              <a:buFont typeface="Arial" panose="020B0604020202020204" pitchFamily="34" charset="0"/>
              <a:buChar char="•"/>
            </a:pPr>
            <a:r>
              <a:rPr lang="en-GB" sz="2800" dirty="0" smtClean="0">
                <a:latin typeface="+mj-lt"/>
              </a:rPr>
              <a:t>Repetition</a:t>
            </a:r>
          </a:p>
          <a:p>
            <a:pPr marL="457200" indent="-457200">
              <a:buFont typeface="Arial" panose="020B0604020202020204" pitchFamily="34" charset="0"/>
              <a:buChar char="•"/>
            </a:pPr>
            <a:r>
              <a:rPr lang="en-GB" sz="2800" dirty="0" smtClean="0">
                <a:latin typeface="+mj-lt"/>
              </a:rPr>
              <a:t>Concrete manipulatives</a:t>
            </a:r>
          </a:p>
          <a:p>
            <a:pPr marL="457200" indent="-457200">
              <a:buFont typeface="Arial" panose="020B0604020202020204" pitchFamily="34" charset="0"/>
              <a:buChar char="•"/>
            </a:pPr>
            <a:r>
              <a:rPr lang="en-GB" sz="2800" dirty="0" smtClean="0">
                <a:latin typeface="+mj-lt"/>
              </a:rPr>
              <a:t>Pictorial representation</a:t>
            </a:r>
          </a:p>
          <a:p>
            <a:pPr marL="457200" indent="-457200">
              <a:buFont typeface="Arial" panose="020B0604020202020204" pitchFamily="34" charset="0"/>
              <a:buChar char="•"/>
            </a:pPr>
            <a:r>
              <a:rPr lang="en-GB" sz="2800" dirty="0" smtClean="0">
                <a:latin typeface="+mj-lt"/>
              </a:rPr>
              <a:t>Number songs and videos</a:t>
            </a:r>
            <a:endParaRPr lang="en-GB" sz="2800" dirty="0">
              <a:latin typeface="+mj-lt"/>
            </a:endParaRPr>
          </a:p>
          <a:p>
            <a:pPr marL="457200" indent="-457200">
              <a:buFont typeface="Arial" panose="020B0604020202020204" pitchFamily="34" charset="0"/>
              <a:buChar char="•"/>
            </a:pPr>
            <a:r>
              <a:rPr lang="en-GB" sz="2800" dirty="0" smtClean="0">
                <a:latin typeface="+mj-lt"/>
              </a:rPr>
              <a:t>Games</a:t>
            </a:r>
          </a:p>
          <a:p>
            <a:pPr marL="457200" indent="-457200">
              <a:buFont typeface="Arial" panose="020B0604020202020204" pitchFamily="34" charset="0"/>
              <a:buChar char="•"/>
            </a:pPr>
            <a:r>
              <a:rPr lang="en-GB" sz="2800" dirty="0" smtClean="0">
                <a:latin typeface="+mj-lt"/>
              </a:rPr>
              <a:t>Online activities</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62042" y="1109569"/>
            <a:ext cx="3468413" cy="2059628"/>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78716" y="4156768"/>
            <a:ext cx="3673201" cy="1686787"/>
          </a:xfrm>
          <a:prstGeom prst="rect">
            <a:avLst/>
          </a:prstGeom>
        </p:spPr>
      </p:pic>
    </p:spTree>
    <p:extLst>
      <p:ext uri="{BB962C8B-B14F-4D97-AF65-F5344CB8AC3E}">
        <p14:creationId xmlns:p14="http://schemas.microsoft.com/office/powerpoint/2010/main" val="22751906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8634" y="128644"/>
            <a:ext cx="10515600" cy="817287"/>
          </a:xfrm>
        </p:spPr>
        <p:txBody>
          <a:bodyPr>
            <a:normAutofit/>
          </a:bodyPr>
          <a:lstStyle/>
          <a:p>
            <a:pPr algn="ctr"/>
            <a:r>
              <a:rPr lang="en-GB" sz="3200" b="1" dirty="0" smtClean="0"/>
              <a:t>Why are multiplication tables so important</a:t>
            </a:r>
            <a:endParaRPr lang="en-GB" sz="3200" b="1" dirty="0"/>
          </a:p>
        </p:txBody>
      </p:sp>
      <p:sp>
        <p:nvSpPr>
          <p:cNvPr id="3" name="TextBox 2"/>
          <p:cNvSpPr txBox="1"/>
          <p:nvPr/>
        </p:nvSpPr>
        <p:spPr>
          <a:xfrm>
            <a:off x="646386" y="1418898"/>
            <a:ext cx="11414234" cy="954107"/>
          </a:xfrm>
          <a:prstGeom prst="rect">
            <a:avLst/>
          </a:prstGeom>
          <a:noFill/>
        </p:spPr>
        <p:txBody>
          <a:bodyPr wrap="square" rtlCol="0">
            <a:spAutoFit/>
          </a:bodyPr>
          <a:lstStyle/>
          <a:p>
            <a:pPr marL="457200" indent="-457200">
              <a:buFont typeface="Arial" panose="020B0604020202020204" pitchFamily="34" charset="0"/>
              <a:buChar char="•"/>
            </a:pPr>
            <a:endParaRPr lang="en-GB" sz="2800" i="1" dirty="0"/>
          </a:p>
          <a:p>
            <a:pPr marL="457200" indent="-457200">
              <a:buFont typeface="Arial" panose="020B0604020202020204" pitchFamily="34" charset="0"/>
              <a:buChar char="•"/>
            </a:pPr>
            <a:endParaRPr lang="en-GB" sz="2800" i="1" dirty="0"/>
          </a:p>
        </p:txBody>
      </p:sp>
      <mc:AlternateContent xmlns:mc="http://schemas.openxmlformats.org/markup-compatibility/2006" xmlns:a14="http://schemas.microsoft.com/office/drawing/2010/main">
        <mc:Choice Requires="a14">
          <p:sp>
            <p:nvSpPr>
              <p:cNvPr id="6" name="TextBox 5"/>
              <p:cNvSpPr txBox="1"/>
              <p:nvPr/>
            </p:nvSpPr>
            <p:spPr>
              <a:xfrm>
                <a:off x="449317" y="945931"/>
                <a:ext cx="11808372" cy="4310283"/>
              </a:xfrm>
              <a:prstGeom prst="rect">
                <a:avLst/>
              </a:prstGeom>
              <a:noFill/>
            </p:spPr>
            <p:txBody>
              <a:bodyPr wrap="square" rtlCol="0">
                <a:spAutoFit/>
              </a:bodyPr>
              <a:lstStyle/>
              <a:p>
                <a:r>
                  <a:rPr lang="en-GB" sz="2400" dirty="0" smtClean="0">
                    <a:latin typeface="+mj-lt"/>
                  </a:rPr>
                  <a:t>Times tables are a brilliant brain training exercise for primary age children. Good times table knowledge is vital for quick mental maths calculations and problem solving</a:t>
                </a:r>
              </a:p>
              <a:p>
                <a:pPr algn="ctr"/>
                <a:r>
                  <a:rPr lang="en-GB" sz="2400" i="1" dirty="0" smtClean="0">
                    <a:latin typeface="+mj-lt"/>
                  </a:rPr>
                  <a:t>E.g. if you know 6 x 3 = 18 you can quickly work out 6 x 30 or 60 x 3  </a:t>
                </a:r>
              </a:p>
              <a:p>
                <a:pPr algn="ctr"/>
                <a:endParaRPr lang="en-GB" sz="2400" i="1" dirty="0">
                  <a:latin typeface="+mj-lt"/>
                </a:endParaRPr>
              </a:p>
              <a:p>
                <a:r>
                  <a:rPr lang="en-GB" sz="2400" dirty="0" smtClean="0">
                    <a:latin typeface="+mj-lt"/>
                  </a:rPr>
                  <a:t>Times tables are often taught separately from other areas of maths to begin with, but they are the building blocks for many other topics in maths such as division, long multiplication, fractions and percentages</a:t>
                </a:r>
              </a:p>
              <a:p>
                <a:pPr algn="ctr"/>
                <a:r>
                  <a:rPr lang="en-GB" sz="2400" i="1" dirty="0" smtClean="0">
                    <a:latin typeface="+mj-lt"/>
                  </a:rPr>
                  <a:t>E.g. find a fraction equivalent to </a:t>
                </a:r>
                <a14:m>
                  <m:oMath xmlns:m="http://schemas.openxmlformats.org/officeDocument/2006/math">
                    <m:f>
                      <m:fPr>
                        <m:ctrlPr>
                          <a:rPr lang="en-GB" sz="2400" i="1" smtClean="0">
                            <a:latin typeface="Cambria Math" panose="02040503050406030204" pitchFamily="18" charset="0"/>
                          </a:rPr>
                        </m:ctrlPr>
                      </m:fPr>
                      <m:num>
                        <m:r>
                          <a:rPr lang="en-GB" sz="2400" b="0" i="1" smtClean="0">
                            <a:latin typeface="Cambria Math" panose="02040503050406030204" pitchFamily="18" charset="0"/>
                          </a:rPr>
                          <m:t>3</m:t>
                        </m:r>
                      </m:num>
                      <m:den>
                        <m:r>
                          <a:rPr lang="en-GB" sz="2400" b="0" i="1" smtClean="0">
                            <a:latin typeface="Cambria Math" panose="02040503050406030204" pitchFamily="18" charset="0"/>
                          </a:rPr>
                          <m:t>5</m:t>
                        </m:r>
                      </m:den>
                    </m:f>
                  </m:oMath>
                </a14:m>
                <a:endParaRPr lang="en-GB" sz="2400" i="1" dirty="0" smtClean="0">
                  <a:latin typeface="+mj-lt"/>
                </a:endParaRPr>
              </a:p>
              <a:p>
                <a:pPr algn="ctr"/>
                <a:endParaRPr lang="en-GB" sz="2400" i="1" dirty="0">
                  <a:latin typeface="+mj-lt"/>
                </a:endParaRPr>
              </a:p>
              <a:p>
                <a:r>
                  <a:rPr lang="en-GB" sz="2400" dirty="0" smtClean="0">
                    <a:latin typeface="+mj-lt"/>
                  </a:rPr>
                  <a:t>Children need to know their times tables by the end of year 4 as in years 5 and 6 they will be moving on to more complicated concepts like multiplying and dividing using 4 digit numbers</a:t>
                </a:r>
              </a:p>
            </p:txBody>
          </p:sp>
        </mc:Choice>
        <mc:Fallback xmlns="">
          <p:sp>
            <p:nvSpPr>
              <p:cNvPr id="6" name="TextBox 5"/>
              <p:cNvSpPr txBox="1">
                <a:spLocks noRot="1" noChangeAspect="1" noMove="1" noResize="1" noEditPoints="1" noAdjustHandles="1" noChangeArrowheads="1" noChangeShapeType="1" noTextEdit="1"/>
              </p:cNvSpPr>
              <p:nvPr/>
            </p:nvSpPr>
            <p:spPr>
              <a:xfrm>
                <a:off x="449317" y="945931"/>
                <a:ext cx="11808372" cy="4310283"/>
              </a:xfrm>
              <a:prstGeom prst="rect">
                <a:avLst/>
              </a:prstGeom>
              <a:blipFill>
                <a:blip r:embed="rId2"/>
                <a:stretch>
                  <a:fillRect l="-826" t="-1132" r="-103" b="-2263"/>
                </a:stretch>
              </a:blipFill>
            </p:spPr>
            <p:txBody>
              <a:bodyPr/>
              <a:lstStyle/>
              <a:p>
                <a:r>
                  <a:rPr lang="en-GB">
                    <a:noFill/>
                  </a:rPr>
                  <a:t> </a:t>
                </a:r>
              </a:p>
            </p:txBody>
          </p:sp>
        </mc:Fallback>
      </mc:AlternateContent>
    </p:spTree>
    <p:extLst>
      <p:ext uri="{BB962C8B-B14F-4D97-AF65-F5344CB8AC3E}">
        <p14:creationId xmlns:p14="http://schemas.microsoft.com/office/powerpoint/2010/main" val="30301466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8634" y="128644"/>
            <a:ext cx="10515600" cy="817287"/>
          </a:xfrm>
        </p:spPr>
        <p:txBody>
          <a:bodyPr>
            <a:normAutofit/>
          </a:bodyPr>
          <a:lstStyle/>
          <a:p>
            <a:pPr algn="ctr"/>
            <a:r>
              <a:rPr lang="en-GB" sz="3200" b="1" dirty="0" smtClean="0"/>
              <a:t>Why are multiplication tables so important</a:t>
            </a:r>
            <a:endParaRPr lang="en-GB" sz="3200" b="1" dirty="0"/>
          </a:p>
        </p:txBody>
      </p:sp>
      <p:sp>
        <p:nvSpPr>
          <p:cNvPr id="3" name="TextBox 2"/>
          <p:cNvSpPr txBox="1"/>
          <p:nvPr/>
        </p:nvSpPr>
        <p:spPr>
          <a:xfrm>
            <a:off x="646386" y="1418898"/>
            <a:ext cx="11414234" cy="954107"/>
          </a:xfrm>
          <a:prstGeom prst="rect">
            <a:avLst/>
          </a:prstGeom>
          <a:noFill/>
        </p:spPr>
        <p:txBody>
          <a:bodyPr wrap="square" rtlCol="0">
            <a:spAutoFit/>
          </a:bodyPr>
          <a:lstStyle/>
          <a:p>
            <a:pPr marL="457200" indent="-457200">
              <a:buFont typeface="Arial" panose="020B0604020202020204" pitchFamily="34" charset="0"/>
              <a:buChar char="•"/>
            </a:pPr>
            <a:endParaRPr lang="en-GB" sz="2800" i="1" dirty="0"/>
          </a:p>
          <a:p>
            <a:pPr marL="457200" indent="-457200">
              <a:buFont typeface="Arial" panose="020B0604020202020204" pitchFamily="34" charset="0"/>
              <a:buChar char="•"/>
            </a:pPr>
            <a:endParaRPr lang="en-GB" sz="2800" i="1" dirty="0"/>
          </a:p>
        </p:txBody>
      </p:sp>
      <p:sp>
        <p:nvSpPr>
          <p:cNvPr id="6" name="TextBox 5"/>
          <p:cNvSpPr txBox="1"/>
          <p:nvPr/>
        </p:nvSpPr>
        <p:spPr>
          <a:xfrm>
            <a:off x="449317" y="945931"/>
            <a:ext cx="11808372" cy="5632311"/>
          </a:xfrm>
          <a:prstGeom prst="rect">
            <a:avLst/>
          </a:prstGeom>
          <a:noFill/>
        </p:spPr>
        <p:txBody>
          <a:bodyPr wrap="square" rtlCol="0">
            <a:spAutoFit/>
          </a:bodyPr>
          <a:lstStyle/>
          <a:p>
            <a:r>
              <a:rPr lang="en-GB" sz="2400" dirty="0" smtClean="0">
                <a:latin typeface="+mj-lt"/>
              </a:rPr>
              <a:t>Knowing multiplication facts will aid learning division facts. Once you know 6 x 3 = 18 you will be quicker recalling the answer to 18 ÷ 3. It is vital that we practise these alongside each other and although the MTC will not test them, the knowledge will be important for future maths work.</a:t>
            </a:r>
          </a:p>
          <a:p>
            <a:endParaRPr lang="en-GB" sz="2400" dirty="0">
              <a:latin typeface="+mj-lt"/>
            </a:endParaRPr>
          </a:p>
          <a:p>
            <a:r>
              <a:rPr lang="en-GB" sz="2400" dirty="0" smtClean="0">
                <a:latin typeface="+mj-lt"/>
              </a:rPr>
              <a:t>Your child may protest that timetables are useless, but we rely on them constantly in everyday life </a:t>
            </a:r>
          </a:p>
          <a:p>
            <a:r>
              <a:rPr lang="en-GB" sz="2400" i="1" dirty="0" smtClean="0">
                <a:latin typeface="+mj-lt"/>
              </a:rPr>
              <a:t>E.g. for working out if you have enough oranges if they come in bags of 6 and you need one a day for three members of your family. </a:t>
            </a:r>
            <a:endParaRPr lang="en-GB" sz="2400" i="1" dirty="0">
              <a:latin typeface="+mj-lt"/>
            </a:endParaRPr>
          </a:p>
          <a:p>
            <a:r>
              <a:rPr lang="en-GB" sz="2400" dirty="0" smtClean="0">
                <a:latin typeface="+mj-lt"/>
              </a:rPr>
              <a:t>Remind them of everyday ways that they can put their times tables to use </a:t>
            </a:r>
          </a:p>
          <a:p>
            <a:r>
              <a:rPr lang="en-GB" sz="2400" i="1" dirty="0" smtClean="0">
                <a:latin typeface="+mj-lt"/>
              </a:rPr>
              <a:t>E.g. In the cinema count how many seats in a row and the number of rows in the venue and work out the total number of people</a:t>
            </a:r>
          </a:p>
          <a:p>
            <a:endParaRPr lang="en-GB" sz="2400" dirty="0">
              <a:latin typeface="+mj-lt"/>
            </a:endParaRPr>
          </a:p>
          <a:p>
            <a:r>
              <a:rPr lang="en-GB" sz="2400" dirty="0" smtClean="0">
                <a:latin typeface="+mj-lt"/>
              </a:rPr>
              <a:t>Knowing times tables makes life easier in secondary school. Good multiplication skills are a great help when learning algebra, chemistry, physics, biology which rely on mathematical skills</a:t>
            </a:r>
          </a:p>
        </p:txBody>
      </p:sp>
    </p:spTree>
    <p:extLst>
      <p:ext uri="{BB962C8B-B14F-4D97-AF65-F5344CB8AC3E}">
        <p14:creationId xmlns:p14="http://schemas.microsoft.com/office/powerpoint/2010/main" val="39323691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8634" y="128644"/>
            <a:ext cx="10515600" cy="817287"/>
          </a:xfrm>
        </p:spPr>
        <p:txBody>
          <a:bodyPr>
            <a:normAutofit/>
          </a:bodyPr>
          <a:lstStyle/>
          <a:p>
            <a:pPr algn="ctr"/>
            <a:r>
              <a:rPr lang="en-GB" sz="3200" b="1" dirty="0" smtClean="0"/>
              <a:t>How can you support your child</a:t>
            </a:r>
            <a:endParaRPr lang="en-GB" sz="3200" b="1" dirty="0"/>
          </a:p>
        </p:txBody>
      </p:sp>
      <p:sp>
        <p:nvSpPr>
          <p:cNvPr id="3" name="TextBox 2"/>
          <p:cNvSpPr txBox="1"/>
          <p:nvPr/>
        </p:nvSpPr>
        <p:spPr>
          <a:xfrm>
            <a:off x="777766" y="1702677"/>
            <a:ext cx="11414234" cy="954107"/>
          </a:xfrm>
          <a:prstGeom prst="rect">
            <a:avLst/>
          </a:prstGeom>
          <a:noFill/>
        </p:spPr>
        <p:txBody>
          <a:bodyPr wrap="square" rtlCol="0">
            <a:spAutoFit/>
          </a:bodyPr>
          <a:lstStyle/>
          <a:p>
            <a:pPr marL="457200" indent="-457200">
              <a:buFont typeface="Arial" panose="020B0604020202020204" pitchFamily="34" charset="0"/>
              <a:buChar char="•"/>
            </a:pPr>
            <a:endParaRPr lang="en-GB" sz="2800" i="1" dirty="0"/>
          </a:p>
          <a:p>
            <a:pPr marL="457200" indent="-457200">
              <a:buFont typeface="Arial" panose="020B0604020202020204" pitchFamily="34" charset="0"/>
              <a:buChar char="•"/>
            </a:pPr>
            <a:endParaRPr lang="en-GB" sz="2800" i="1" dirty="0"/>
          </a:p>
        </p:txBody>
      </p:sp>
      <p:sp>
        <p:nvSpPr>
          <p:cNvPr id="5" name="TextBox 4"/>
          <p:cNvSpPr txBox="1"/>
          <p:nvPr/>
        </p:nvSpPr>
        <p:spPr>
          <a:xfrm>
            <a:off x="383628" y="1292773"/>
            <a:ext cx="11808372" cy="4832092"/>
          </a:xfrm>
          <a:prstGeom prst="rect">
            <a:avLst/>
          </a:prstGeom>
          <a:noFill/>
        </p:spPr>
        <p:txBody>
          <a:bodyPr wrap="square" rtlCol="0">
            <a:spAutoFit/>
          </a:bodyPr>
          <a:lstStyle/>
          <a:p>
            <a:r>
              <a:rPr lang="en-GB" sz="2800" dirty="0" smtClean="0">
                <a:latin typeface="+mj-lt"/>
              </a:rPr>
              <a:t>Make Times table fun:</a:t>
            </a:r>
          </a:p>
          <a:p>
            <a:pPr marL="457200" indent="-457200">
              <a:buFont typeface="Arial" panose="020B0604020202020204" pitchFamily="34" charset="0"/>
              <a:buChar char="•"/>
            </a:pPr>
            <a:r>
              <a:rPr lang="en-GB" sz="2800" dirty="0" smtClean="0">
                <a:latin typeface="+mj-lt"/>
              </a:rPr>
              <a:t>Climb stairs counting in multiples</a:t>
            </a:r>
          </a:p>
          <a:p>
            <a:pPr marL="457200" indent="-457200">
              <a:buFont typeface="Arial" panose="020B0604020202020204" pitchFamily="34" charset="0"/>
              <a:buChar char="•"/>
            </a:pPr>
            <a:r>
              <a:rPr lang="en-GB" sz="2800" dirty="0" smtClean="0">
                <a:latin typeface="+mj-lt"/>
              </a:rPr>
              <a:t>Play verbal times table games</a:t>
            </a:r>
          </a:p>
          <a:p>
            <a:pPr marL="457200" indent="-457200">
              <a:buFont typeface="Arial" panose="020B0604020202020204" pitchFamily="34" charset="0"/>
              <a:buChar char="•"/>
            </a:pPr>
            <a:r>
              <a:rPr lang="en-GB" sz="2800" dirty="0" smtClean="0">
                <a:latin typeface="+mj-lt"/>
              </a:rPr>
              <a:t>Listen and learn table songs</a:t>
            </a:r>
          </a:p>
          <a:p>
            <a:pPr marL="457200" indent="-457200">
              <a:buFont typeface="Arial" panose="020B0604020202020204" pitchFamily="34" charset="0"/>
              <a:buChar char="•"/>
            </a:pPr>
            <a:r>
              <a:rPr lang="en-GB" sz="2800" dirty="0" smtClean="0">
                <a:latin typeface="+mj-lt"/>
              </a:rPr>
              <a:t>Say the tables in different voices</a:t>
            </a:r>
          </a:p>
          <a:p>
            <a:pPr marL="457200" indent="-457200">
              <a:buFont typeface="Arial" panose="020B0604020202020204" pitchFamily="34" charset="0"/>
              <a:buChar char="•"/>
            </a:pPr>
            <a:r>
              <a:rPr lang="en-GB" sz="2800" dirty="0" smtClean="0">
                <a:latin typeface="+mj-lt"/>
              </a:rPr>
              <a:t>Play online maths games </a:t>
            </a:r>
          </a:p>
          <a:p>
            <a:pPr marL="457200" indent="-457200">
              <a:buFont typeface="Arial" panose="020B0604020202020204" pitchFamily="34" charset="0"/>
              <a:buChar char="•"/>
            </a:pPr>
            <a:endParaRPr lang="en-GB" sz="2800" dirty="0">
              <a:latin typeface="+mj-lt"/>
            </a:endParaRPr>
          </a:p>
          <a:p>
            <a:pPr marL="457200" indent="-457200">
              <a:buFont typeface="Arial" panose="020B0604020202020204" pitchFamily="34" charset="0"/>
              <a:buChar char="•"/>
            </a:pPr>
            <a:r>
              <a:rPr lang="en-GB" sz="2800" dirty="0" smtClean="0">
                <a:latin typeface="+mj-lt"/>
              </a:rPr>
              <a:t>Display a poster with the times table facts on</a:t>
            </a:r>
          </a:p>
          <a:p>
            <a:pPr marL="457200" indent="-457200">
              <a:buFont typeface="Arial" panose="020B0604020202020204" pitchFamily="34" charset="0"/>
              <a:buChar char="•"/>
            </a:pPr>
            <a:r>
              <a:rPr lang="en-GB" sz="2800" dirty="0" smtClean="0">
                <a:latin typeface="+mj-lt"/>
              </a:rPr>
              <a:t>Put tricky facts up around the house</a:t>
            </a:r>
          </a:p>
          <a:p>
            <a:pPr marL="457200" indent="-457200">
              <a:buFont typeface="Arial" panose="020B0604020202020204" pitchFamily="34" charset="0"/>
              <a:buChar char="•"/>
            </a:pPr>
            <a:r>
              <a:rPr lang="en-GB" sz="2800" dirty="0" smtClean="0">
                <a:latin typeface="+mj-lt"/>
              </a:rPr>
              <a:t>Create flash cards with the answers on the back</a:t>
            </a:r>
          </a:p>
          <a:p>
            <a:pPr marL="457200" indent="-457200">
              <a:buFont typeface="Arial" panose="020B0604020202020204" pitchFamily="34" charset="0"/>
              <a:buChar char="•"/>
            </a:pPr>
            <a:endParaRPr lang="en-GB" sz="2800" dirty="0" smtClean="0">
              <a:latin typeface="+mj-lt"/>
            </a:endParaRPr>
          </a:p>
        </p:txBody>
      </p:sp>
    </p:spTree>
    <p:extLst>
      <p:ext uri="{BB962C8B-B14F-4D97-AF65-F5344CB8AC3E}">
        <p14:creationId xmlns:p14="http://schemas.microsoft.com/office/powerpoint/2010/main" val="3830841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8634" y="128644"/>
            <a:ext cx="10515600" cy="817287"/>
          </a:xfrm>
        </p:spPr>
        <p:txBody>
          <a:bodyPr>
            <a:normAutofit/>
          </a:bodyPr>
          <a:lstStyle/>
          <a:p>
            <a:pPr algn="ctr"/>
            <a:r>
              <a:rPr lang="en-GB" sz="3200" b="1" dirty="0" smtClean="0"/>
              <a:t>How can you support your child</a:t>
            </a:r>
            <a:endParaRPr lang="en-GB" sz="3200" b="1" dirty="0"/>
          </a:p>
        </p:txBody>
      </p:sp>
      <p:sp>
        <p:nvSpPr>
          <p:cNvPr id="3" name="TextBox 2"/>
          <p:cNvSpPr txBox="1"/>
          <p:nvPr/>
        </p:nvSpPr>
        <p:spPr>
          <a:xfrm>
            <a:off x="777766" y="1702677"/>
            <a:ext cx="11414234" cy="954107"/>
          </a:xfrm>
          <a:prstGeom prst="rect">
            <a:avLst/>
          </a:prstGeom>
          <a:noFill/>
        </p:spPr>
        <p:txBody>
          <a:bodyPr wrap="square" rtlCol="0">
            <a:spAutoFit/>
          </a:bodyPr>
          <a:lstStyle/>
          <a:p>
            <a:pPr marL="457200" indent="-457200">
              <a:buFont typeface="Arial" panose="020B0604020202020204" pitchFamily="34" charset="0"/>
              <a:buChar char="•"/>
            </a:pPr>
            <a:endParaRPr lang="en-GB" sz="2800" i="1" dirty="0"/>
          </a:p>
          <a:p>
            <a:pPr marL="457200" indent="-457200">
              <a:buFont typeface="Arial" panose="020B0604020202020204" pitchFamily="34" charset="0"/>
              <a:buChar char="•"/>
            </a:pPr>
            <a:endParaRPr lang="en-GB" sz="2800" i="1" dirty="0"/>
          </a:p>
        </p:txBody>
      </p:sp>
      <p:sp>
        <p:nvSpPr>
          <p:cNvPr id="5" name="TextBox 4"/>
          <p:cNvSpPr txBox="1"/>
          <p:nvPr/>
        </p:nvSpPr>
        <p:spPr>
          <a:xfrm>
            <a:off x="252248" y="1010179"/>
            <a:ext cx="11808372" cy="4401205"/>
          </a:xfrm>
          <a:prstGeom prst="rect">
            <a:avLst/>
          </a:prstGeom>
          <a:noFill/>
        </p:spPr>
        <p:txBody>
          <a:bodyPr wrap="square" rtlCol="0">
            <a:spAutoFit/>
          </a:bodyPr>
          <a:lstStyle/>
          <a:p>
            <a:r>
              <a:rPr lang="en-GB" sz="2800" dirty="0" smtClean="0">
                <a:latin typeface="+mj-lt"/>
              </a:rPr>
              <a:t>All children have a log on for Times Table </a:t>
            </a:r>
            <a:r>
              <a:rPr lang="en-GB" sz="2800" dirty="0" err="1" smtClean="0">
                <a:latin typeface="+mj-lt"/>
              </a:rPr>
              <a:t>Rockstars</a:t>
            </a:r>
            <a:r>
              <a:rPr lang="en-GB" sz="2800" dirty="0" smtClean="0">
                <a:latin typeface="+mj-lt"/>
              </a:rPr>
              <a:t>. Encourage them to play as often as possible but for short periods of time as this will help them learn better than one long session a week. </a:t>
            </a:r>
          </a:p>
          <a:p>
            <a:endParaRPr lang="en-GB" sz="2800" dirty="0">
              <a:latin typeface="+mj-lt"/>
            </a:endParaRPr>
          </a:p>
          <a:p>
            <a:endParaRPr lang="en-GB" sz="2800" dirty="0" smtClean="0">
              <a:latin typeface="+mj-lt"/>
            </a:endParaRPr>
          </a:p>
          <a:p>
            <a:endParaRPr lang="en-GB" sz="2800" dirty="0">
              <a:latin typeface="+mj-lt"/>
            </a:endParaRPr>
          </a:p>
          <a:p>
            <a:endParaRPr lang="en-GB" sz="2800" dirty="0" smtClean="0">
              <a:latin typeface="+mj-lt"/>
            </a:endParaRPr>
          </a:p>
          <a:p>
            <a:r>
              <a:rPr lang="en-GB" sz="2800" dirty="0" smtClean="0">
                <a:latin typeface="+mj-lt"/>
              </a:rPr>
              <a:t>Children can access Maths Shed through their Spelling Shed log in. This also has a section for times table practise.</a:t>
            </a:r>
            <a:endParaRPr lang="en-GB" sz="2800" dirty="0">
              <a:latin typeface="+mj-lt"/>
            </a:endParaRPr>
          </a:p>
          <a:p>
            <a:endParaRPr lang="en-GB" sz="2800" dirty="0" smtClean="0">
              <a:latin typeface="+mj-lt"/>
            </a:endParaRPr>
          </a:p>
        </p:txBody>
      </p:sp>
      <p:pic>
        <p:nvPicPr>
          <p:cNvPr id="6" name="Picture 5" descr="A picture containing text, clipart, vector graphics&#10;&#10;Description automatically generated"/>
          <p:cNvPicPr/>
          <p:nvPr/>
        </p:nvPicPr>
        <p:blipFill>
          <a:blip r:embed="rId2" cstate="print">
            <a:extLst>
              <a:ext uri="{28A0092B-C50C-407E-A947-70E740481C1C}">
                <a14:useLocalDpi xmlns:a14="http://schemas.microsoft.com/office/drawing/2010/main" val="0"/>
              </a:ext>
            </a:extLst>
          </a:blip>
          <a:srcRect/>
          <a:stretch>
            <a:fillRect/>
          </a:stretch>
        </p:blipFill>
        <p:spPr bwMode="auto">
          <a:xfrm rot="813312">
            <a:off x="9441020" y="2181766"/>
            <a:ext cx="1654252" cy="1627144"/>
          </a:xfrm>
          <a:prstGeom prst="rect">
            <a:avLst/>
          </a:prstGeom>
          <a:noFill/>
          <a:ln>
            <a:noFill/>
          </a:ln>
        </p:spPr>
      </p:pic>
      <p:pic>
        <p:nvPicPr>
          <p:cNvPr id="7" name="Picture 6" descr="See the source image"/>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89917" y="4607694"/>
            <a:ext cx="2687889" cy="1607380"/>
          </a:xfrm>
          <a:prstGeom prst="rect">
            <a:avLst/>
          </a:prstGeom>
          <a:noFill/>
          <a:ln>
            <a:noFill/>
          </a:ln>
        </p:spPr>
      </p:pic>
    </p:spTree>
    <p:extLst>
      <p:ext uri="{BB962C8B-B14F-4D97-AF65-F5344CB8AC3E}">
        <p14:creationId xmlns:p14="http://schemas.microsoft.com/office/powerpoint/2010/main" val="23673120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103586" y="772510"/>
            <a:ext cx="10594428" cy="1754326"/>
          </a:xfrm>
          <a:prstGeom prst="rect">
            <a:avLst/>
          </a:prstGeom>
          <a:noFill/>
        </p:spPr>
        <p:txBody>
          <a:bodyPr wrap="square" rtlCol="0">
            <a:spAutoFit/>
          </a:bodyPr>
          <a:lstStyle/>
          <a:p>
            <a:r>
              <a:rPr lang="en-GB" sz="2400" dirty="0" smtClean="0"/>
              <a:t>SOUNDCHECK </a:t>
            </a:r>
            <a:r>
              <a:rPr lang="en-GB" sz="2400" dirty="0"/>
              <a:t>on TTRS is set up so that children can practise for the MTC. They have 25 </a:t>
            </a:r>
            <a:r>
              <a:rPr lang="en-GB" sz="2400" dirty="0" smtClean="0"/>
              <a:t>questions </a:t>
            </a:r>
            <a:r>
              <a:rPr lang="en-GB" sz="2400" dirty="0"/>
              <a:t>to answer and 6 seconds to answer them. This is good for them to see how long 6 seconds actually is</a:t>
            </a:r>
            <a:r>
              <a:rPr lang="en-GB" sz="2400" dirty="0" smtClean="0"/>
              <a:t>!</a:t>
            </a:r>
          </a:p>
          <a:p>
            <a:endParaRPr lang="en-GB" dirty="0"/>
          </a:p>
          <a:p>
            <a:endParaRPr lang="en-GB" dirty="0"/>
          </a:p>
        </p:txBody>
      </p:sp>
      <p:pic>
        <p:nvPicPr>
          <p:cNvPr id="4" name="Picture 3"/>
          <p:cNvPicPr/>
          <p:nvPr/>
        </p:nvPicPr>
        <p:blipFill rotWithShape="1">
          <a:blip r:embed="rId2"/>
          <a:srcRect l="7478" t="20162" r="1451" b="10266"/>
          <a:stretch/>
        </p:blipFill>
        <p:spPr bwMode="auto">
          <a:xfrm>
            <a:off x="851337" y="2033752"/>
            <a:ext cx="5108029" cy="2822027"/>
          </a:xfrm>
          <a:prstGeom prst="rect">
            <a:avLst/>
          </a:prstGeom>
          <a:ln>
            <a:noFill/>
          </a:ln>
          <a:extLst>
            <a:ext uri="{53640926-AAD7-44D8-BBD7-CCE9431645EC}">
              <a14:shadowObscured xmlns:a14="http://schemas.microsoft.com/office/drawing/2010/main"/>
            </a:ext>
          </a:extLst>
        </p:spPr>
      </p:pic>
      <p:pic>
        <p:nvPicPr>
          <p:cNvPr id="5" name="Picture 4"/>
          <p:cNvPicPr/>
          <p:nvPr/>
        </p:nvPicPr>
        <p:blipFill rotWithShape="1">
          <a:blip r:embed="rId3"/>
          <a:srcRect l="3500" t="17110" r="4501" b="9340"/>
          <a:stretch/>
        </p:blipFill>
        <p:spPr bwMode="auto">
          <a:xfrm>
            <a:off x="6239203" y="3160985"/>
            <a:ext cx="5257800" cy="315277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6142388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67407" y="614856"/>
            <a:ext cx="11524593" cy="2308324"/>
          </a:xfrm>
          <a:prstGeom prst="rect">
            <a:avLst/>
          </a:prstGeom>
          <a:noFill/>
        </p:spPr>
        <p:txBody>
          <a:bodyPr wrap="square" rtlCol="0">
            <a:spAutoFit/>
          </a:bodyPr>
          <a:lstStyle/>
          <a:p>
            <a:r>
              <a:rPr lang="en-GB" sz="2400" dirty="0"/>
              <a:t>Maths Shed also has a practise MTC. You can find it in the Times table section. </a:t>
            </a:r>
            <a:endParaRPr lang="en-GB" sz="2400" dirty="0" smtClean="0"/>
          </a:p>
          <a:p>
            <a:endParaRPr lang="en-GB" sz="2400" dirty="0"/>
          </a:p>
          <a:p>
            <a:endParaRPr lang="en-GB" sz="2400" dirty="0" smtClean="0"/>
          </a:p>
          <a:p>
            <a:endParaRPr lang="en-GB" sz="2400" dirty="0"/>
          </a:p>
          <a:p>
            <a:endParaRPr lang="en-GB" sz="2400" dirty="0" smtClean="0"/>
          </a:p>
          <a:p>
            <a:endParaRPr lang="en-GB" sz="2400" dirty="0"/>
          </a:p>
        </p:txBody>
      </p:sp>
      <p:pic>
        <p:nvPicPr>
          <p:cNvPr id="3" name="Picture 2"/>
          <p:cNvPicPr/>
          <p:nvPr/>
        </p:nvPicPr>
        <p:blipFill rotWithShape="1">
          <a:blip r:embed="rId2"/>
          <a:srcRect l="3323" t="17503" r="3323" b="11965"/>
          <a:stretch/>
        </p:blipFill>
        <p:spPr bwMode="auto">
          <a:xfrm>
            <a:off x="252248" y="1119351"/>
            <a:ext cx="5181973" cy="2596000"/>
          </a:xfrm>
          <a:prstGeom prst="rect">
            <a:avLst/>
          </a:prstGeom>
          <a:ln>
            <a:noFill/>
          </a:ln>
          <a:extLst>
            <a:ext uri="{53640926-AAD7-44D8-BBD7-CCE9431645EC}">
              <a14:shadowObscured xmlns:a14="http://schemas.microsoft.com/office/drawing/2010/main"/>
            </a:ext>
          </a:extLst>
        </p:spPr>
      </p:pic>
      <p:pic>
        <p:nvPicPr>
          <p:cNvPr id="4" name="Picture 3"/>
          <p:cNvPicPr/>
          <p:nvPr/>
        </p:nvPicPr>
        <p:blipFill rotWithShape="1">
          <a:blip r:embed="rId3"/>
          <a:srcRect l="4321" t="17061" r="8764" b="10487"/>
          <a:stretch/>
        </p:blipFill>
        <p:spPr bwMode="auto">
          <a:xfrm>
            <a:off x="1261242" y="3715351"/>
            <a:ext cx="4632106" cy="2861980"/>
          </a:xfrm>
          <a:prstGeom prst="rect">
            <a:avLst/>
          </a:prstGeom>
          <a:ln>
            <a:noFill/>
          </a:ln>
          <a:extLst>
            <a:ext uri="{53640926-AAD7-44D8-BBD7-CCE9431645EC}">
              <a14:shadowObscured xmlns:a14="http://schemas.microsoft.com/office/drawing/2010/main"/>
            </a:ext>
          </a:extLst>
        </p:spPr>
      </p:pic>
      <p:pic>
        <p:nvPicPr>
          <p:cNvPr id="5" name="Picture 4"/>
          <p:cNvPicPr/>
          <p:nvPr/>
        </p:nvPicPr>
        <p:blipFill rotWithShape="1">
          <a:blip r:embed="rId4"/>
          <a:srcRect l="2326" t="17947" r="6104" b="9823"/>
          <a:stretch/>
        </p:blipFill>
        <p:spPr bwMode="auto">
          <a:xfrm>
            <a:off x="6188973" y="1766691"/>
            <a:ext cx="5248275" cy="310515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7594877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147</TotalTime>
  <Words>1024</Words>
  <Application>Microsoft Office PowerPoint</Application>
  <PresentationFormat>Widescreen</PresentationFormat>
  <Paragraphs>110</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Calibri Light</vt:lpstr>
      <vt:lpstr>Cambria Math</vt:lpstr>
      <vt:lpstr>Office Theme</vt:lpstr>
      <vt:lpstr>Year 4 Multiplication Tables Check </vt:lpstr>
      <vt:lpstr>The Multiplication Tables Check (MTC) is an on-screen assessment designed to determine whether pupils are able to fluently recall their multiplication tables up to 12, which is essential for future success in mathematics.   The MTC was trialled in June 2019 but this is the first year that it is a statutory requirement that all schools have to administer the check.  </vt:lpstr>
      <vt:lpstr>PowerPoint Presentation</vt:lpstr>
      <vt:lpstr>When will the MTC be carried out</vt:lpstr>
      <vt:lpstr>How is the MTC carried out</vt:lpstr>
      <vt:lpstr>What will the MTC involve</vt:lpstr>
      <vt:lpstr>Specific arrangements for the MTC</vt:lpstr>
      <vt:lpstr>Reporting of the MTC</vt:lpstr>
      <vt:lpstr>How do we teach times tables</vt:lpstr>
      <vt:lpstr>Why are multiplication tables so important</vt:lpstr>
      <vt:lpstr>Why are multiplication tables so important</vt:lpstr>
      <vt:lpstr>How can you support your child</vt:lpstr>
      <vt:lpstr>How can you support your child</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4 Multiplication Tables Check</dc:title>
  <dc:creator>Kerry John</dc:creator>
  <cp:lastModifiedBy>Elaine Rising</cp:lastModifiedBy>
  <cp:revision>13</cp:revision>
  <dcterms:created xsi:type="dcterms:W3CDTF">2022-03-02T12:16:37Z</dcterms:created>
  <dcterms:modified xsi:type="dcterms:W3CDTF">2022-03-07T15:49:35Z</dcterms:modified>
</cp:coreProperties>
</file>